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media29.mp3" ContentType="audio/mpeg"/>
  <Override PartName="/ppt/media/media27.mp3" ContentType="audio/mpeg"/>
  <Override PartName="/ppt/media/image26.png" ContentType="image/png"/>
  <Override PartName="/ppt/media/media25.mp3" ContentType="audio/mpeg"/>
  <Override PartName="/ppt/media/media5.mp3" ContentType="audio/mpeg"/>
  <Override PartName="/ppt/media/media31.mp3" ContentType="audio/mpeg"/>
  <Override PartName="/ppt/media/image1.png" ContentType="image/png"/>
  <Override PartName="/ppt/media/image10.png" ContentType="image/png"/>
  <Override PartName="/ppt/media/media17.mp3" ContentType="audio/mpeg"/>
  <Override PartName="/ppt/media/media15.mp3" ContentType="audio/mpeg"/>
  <Override PartName="/ppt/media/image8.png" ContentType="image/png"/>
  <Override PartName="/ppt/media/image3.png" ContentType="image/png"/>
  <Override PartName="/ppt/media/image12.png" ContentType="image/png"/>
  <Override PartName="/ppt/media/media33.mp3" ContentType="audio/mpeg"/>
  <Override PartName="/ppt/media/media7.mp3" ContentType="audio/mpeg"/>
  <Override PartName="/ppt/media/image30.png" ContentType="image/png"/>
  <Override PartName="/ppt/media/media2.mp3" ContentType="audio/mpeg"/>
  <Override PartName="/ppt/media/image28.png" ContentType="image/png"/>
  <Override PartName="/ppt/media/image32.png" ContentType="image/png"/>
  <Override PartName="/ppt/media/media9.mp3" ContentType="audio/mpeg"/>
  <Override PartName="/ppt/media/image6.png" ContentType="image/png"/>
  <Override PartName="/ppt/media/media13.mp3" ContentType="audio/mpeg"/>
  <Override PartName="/ppt/media/image4.png" ContentType="image/png"/>
  <Override PartName="/ppt/media/media11.mp3" ContentType="audio/mpeg"/>
  <Override PartName="/ppt/media/image14.png" ContentType="image/png"/>
  <Override PartName="/ppt/media/image16.png" ContentType="image/png"/>
  <Override PartName="/ppt/media/image18.png" ContentType="image/png"/>
  <Override PartName="/ppt/media/image20.png" ContentType="image/png"/>
  <Override PartName="/ppt/media/media19.mp3" ContentType="audio/mpeg"/>
  <Override PartName="/ppt/media/media21.mp3" ContentType="audio/mpeg"/>
  <Override PartName="/ppt/media/image22.png" ContentType="image/png"/>
  <Override PartName="/ppt/media/media23.mp3" ContentType="audio/mpeg"/>
  <Override PartName="/ppt/media/image24.png" ContentType="image/png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0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</p:sldIdLst>
  <p:sldSz cx="15849600" cy="88392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move the slide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dt" idx="34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ftr" idx="35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" name="PlaceHolder 6"/>
          <p:cNvSpPr>
            <a:spLocks noGrp="1"/>
          </p:cNvSpPr>
          <p:nvPr>
            <p:ph type="sldNum" idx="36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6D246D8-97EC-4B91-B46F-9080ED182586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生态系统要维持稳定和发展，离不开三大核心功能：物质循环、能量流动和信息传递。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物质是基础，能量是动力，而信息，则是贯穿始终的神经网络，调控着一切。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第三个作用，也是非常重要的一点，就是维持生态平衡。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信息传递在调节生物之间的种间关系方面发挥着关键作用。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比如，捕食者通过猎物留下的气味或叫声来追踪，从而控制猎物的数量；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竞争者之间通过信息了解资源分布，避免过度竞争；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互利共生的伙伴之间，也需要信息交流来协调合作。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像烟草这种植物，它释放的化学信息既能吸引害虫，也能间接影响以害虫为食的捕食者，从而在整个生态系统中维持一种动态的平衡状态。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了解了这些原理，我们就能把它应用到农业生产中，提高产量。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比如，通过延长光照时间，可以刺激鸡的生殖系统，提高产蛋量，这就是利用了光这种物理信息。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控制温室的温度和湿度，可以反季节种植蔬菜，满足市场需求。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对于害虫防治，我们可以用性引诱剂诱捕害虫，或者用音响设备播放特定频率的声音驱赶鸟类，这些都是利用了化学信息或行为信息。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相比传统的农药，这些方法更环保、更高效，也更可持续。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具体到农业害虫防治，有很多基于信息传递的技术。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比如，利用害虫的趋光性，设置灯光诱杀器；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利用昆虫的性信息素，制作诱捕器，干扰它们的交配，降低繁殖率；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甚至传统的稻草人，也是利用了鸟类对某些视觉信号的恐惧心理来驱赶它们。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这些方法的共同特点是针对性强，只针对目标害虫，不会对其他非靶标生物造成伤害，非常符合绿色农业和可持续发展的理念。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但是，随着人类活动的加剧，我们对生态系统信息传递的干扰也越来越严重。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除了前面提到的空气污染影响花香传播，还有光污染，城市里刺眼的灯光可能会干扰鸟类的迁徙导航；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工业噪声、交通噪声，可能会掩盖捕食者的声音，或者干扰动物的求偶信号。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这些都会导致生物行为异常，繁殖成功率下降，最终威胁生物多样性。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所以，在利用信息传递原理服务人类的同时，我们也必须关注其负面效应，加强对生态环境的保护，减少对这些信息通道的破坏。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从更宏观的角度看，研究生态系统信息传递，不仅丰富了我们的生物学理论，更重要的是，它为我们解决资源短缺、环境污染等现实问题提供了新的思路。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它告诉我们，在改造自然的过程中，应该尊重生物间的沟通机制，利用自然的智慧，而不是一味地对抗。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比如，模拟信息素来管理害虫，就是利用生物自身的弱点来达到治理目的，体现了人与自然和谐共生的思想。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未来，我们需要更深入地研究这些机制，更好地监测环境变化，评估生态健康状况，推动绿色发展。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对于我们学习者来说，掌握生态系统信息传递的知识，不仅仅是为了应付考试，更重要的是培养科学思维能力和环保的社会责任感。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通过学习，我们要学会分析实例，归纳分类，锻炼逻辑思维；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要联系生活实际，比如蜜蜂采蜜、害虫防治，加深对生命物质与能量观的理解；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更要思考如何运用这些原理提出解决问题的方案，强化社会责任感。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总结一下，生态系统的信息传递是一个复杂而精妙的网络，它连接着个体与种群、生物与环境。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物理、化学和行为这三种信息形式相互补充，共同构成了生物感知世界的基础，保障了生命活动的正常进行、种群的繁衍以及生态系统的稳定。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合理利用这些规律，不仅能提高农业生产效率，还能帮助我们更好地保护环境。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希望今天的分享能让大家对这个话题有更深的理解。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我们平时说的信息，比如新闻、数据，但在生物学里，信息特指生物之间或者生物与环境之间传递的信号。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这些信号可以是物理的、化学的，甚至是行为上的动作。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关键在于，接收方能感知到，并且做出反应。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这跟我们日常理解的信息不太一样，它更强调这种互动背后的生态意义和生物学功能。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先来看物理信息。顾名思义，就是利用物理因素传递的信号。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想想看，萤火虫晚上一闪一闪的，那是光信号，用来吸引配偶的；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蝙蝠晚上飞来飞去，靠的是超声波回声定位，这是声音信号；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候鸟迁徙几千里，靠的是感知地磁场，这是磁场信号。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还有植物种子的萌发，也需要特定的温度、湿度或者光照条件，这些都是环境发出的物理信号。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可以说，物理信息在自然界中无处不在，而且应用非常广泛。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物理信息是怎么传递的呢？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其实就是一个简单的链条：信息源产生信号，然后通过某种信道传播出去，最后被信息受体接收并解读。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比如，萤火虫是信息源，它发出的光是信号，空气就是信道，其他萤火虫的眼睛就是信息受体。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这个过程充分体现了生物对环境变化的敏锐感知能力，没有这种能力，它们就无法适应复杂的生态环境。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接下来是化学信息。这种方式传递信息，效率非常高，而且特异性很强。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最经典的例子就是昆虫的性外激素。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一只雌蛾在产卵前，会分泌极其微量的性激素，雄蛾凭借头部的触角，能在千米之外接收到这个信号，然后火速赶往。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这简直是生物通讯界的奇迹！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还有植物受伤时，会释放一些挥发性物质，吸引害虫的天敌来帮忙；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水葫芦根部分泌的东西能抑制其他藻类生长，这也是化学信息在起作用。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动物标记领地，比如猫狗用气味，也是一种化学信息。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第三种是行为信息。这种方式就更直观了，通过特定的动作、姿态或者行为模式来交流。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比如，鹿遇到危险时，会把尾巴撅起来，露出白色的屁股，像挥舞一面白旗一样，警告同伴快跑！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雄孔雀开屏，公鸡打鸣抖羽毛，都是为了吸引异性。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还有蜜蜂那个著名的</a:t>
            </a:r>
            <a:r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8</a:t>
            </a: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字舞，通过不同的舞蹈方式告诉同伴哪里有花蜜，方向和距离是多少。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行为信息通常很形象，而且经常伴随着物理信息一起出现，比如动作产生的声音或者视觉上的变化，确保信息准确传达。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我们再把信息传递的一般过程梳理一下。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记住这三个关键词：信息源、信道、信息受体。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信息源发出信号，通过信道传播，最终被受体接收并转化为生理反应。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任何一个环节出了问题，信息传递就会失败，生物的生存就会受到影响。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有个很生动的例子，空气污染中的臭氧、硝酸根这些坏家伙，会改变花香分子的结构，导致香味传不远了，蜜蜂就找不到花蜜了，这对依赖传粉的植物来说可是个大麻烦。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信息传递到底有什么用呢？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首先，它是生命活动正常进行的必要条件。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你想啊，海豚在水里游，得靠声呐识别环境才能找到食物、躲避危险吧？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植物种子要萌发，也需要特定波长的光刺激。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生物必须不断地接收环境信息，调节自己的生理活动，才能适应不断变化的外部条件。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如果信息传递中断了，比如海豚听不见回声，或者植物感受不到合适的光照，那它们的生命活动就会紊乱，生存能力自然就大大下降了。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第二个重要作用，是促进种群繁衍。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很多动物在繁殖季节会释放性信息素，通过化学信号吸引异性，确保基因能够顺利传递下去。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如果没有这种信息交流，雌雄个体怎么相互识别呢？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那样的话，种群就可能因为无法有效繁殖而面临灭绝的风险，整个物种的基因多样性也会受到影响。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所以，信息传递对于维持物种的延续至关重要。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792360" y="2068200"/>
            <a:ext cx="1426428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FB43F9-1D56-4451-AC62-E0812380367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1E44B9F6-DCAF-4448-A9EA-342CB914D5B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307E3FA5-C24F-4828-A00A-6D8EA024824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E46B324-FA85-4F0B-8033-6A59550B60F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8A06F06-5675-4A94-A412-D4E8FF82620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792360" y="2068200"/>
            <a:ext cx="1426428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74B07D2E-1517-4674-82B9-BCB234F1E17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C8A9E786-43BC-488F-9EBD-788C2C6A99C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792360" y="2068200"/>
            <a:ext cx="696096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8101800" y="2068200"/>
            <a:ext cx="696096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419ABDB2-0116-4CAF-B8F5-DF1A37EDC81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68C34EA0-A0A3-4B33-9CDC-446C2B313F8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96EEF0CA-8A1A-43ED-976A-9F46397E444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7636EF61-C5F2-4E0E-B7E7-FF53388F7A3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2201528-DEF8-43C9-88E9-D420B537C63B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75CCA1F-D702-431D-9FCC-6E52308310EF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93F5A09-8252-4DE1-B8E0-161762CF07AD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DF94361-F317-479E-8DD8-D9B845E0D143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DD084B9-5AB4-49FD-BECA-14B8A25F96F7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BD08386-8129-434F-B422-276983CDF089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46F17AA-36B1-45D0-9A70-5C250441B1F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598B233-53A6-45E3-A3B9-2A770777B6F5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39DE7C6-58D8-43BA-9C44-01E161E9478A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EDD9B45-E7B3-49FC-918B-5C23C6F877D4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C743C93-FC31-47F0-9FAD-6A84FCBB566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792360" y="2068200"/>
            <a:ext cx="1426428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audio" Target="../media/media2.mp3"/><Relationship Id="rId3" Type="http://schemas.microsoft.com/office/2007/relationships/media" Target="../media/media2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audio" Target="../media/media21.mp3"/><Relationship Id="rId3" Type="http://schemas.microsoft.com/office/2007/relationships/media" Target="../media/media21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audio" Target="../media/media23.mp3"/><Relationship Id="rId3" Type="http://schemas.microsoft.com/office/2007/relationships/media" Target="../media/media23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audio" Target="../media/media25.mp3"/><Relationship Id="rId3" Type="http://schemas.microsoft.com/office/2007/relationships/media" Target="../media/media25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audio" Target="../media/media27.mp3"/><Relationship Id="rId3" Type="http://schemas.microsoft.com/office/2007/relationships/media" Target="../media/media27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audio" Target="../media/media29.mp3"/><Relationship Id="rId3" Type="http://schemas.microsoft.com/office/2007/relationships/media" Target="../media/media29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audio" Target="../media/media31.mp3"/><Relationship Id="rId3" Type="http://schemas.microsoft.com/office/2007/relationships/media" Target="../media/media31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audio" Target="../media/media33.mp3"/><Relationship Id="rId3" Type="http://schemas.microsoft.com/office/2007/relationships/media" Target="../media/media33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audio" Target="../media/media5.mp3"/><Relationship Id="rId3" Type="http://schemas.microsoft.com/office/2007/relationships/media" Target="../media/media5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audio" Target="../media/media7.mp3"/><Relationship Id="rId3" Type="http://schemas.microsoft.com/office/2007/relationships/media" Target="../media/media7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audio" Target="../media/media9.mp3"/><Relationship Id="rId3" Type="http://schemas.microsoft.com/office/2007/relationships/media" Target="../media/media9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audio" Target="../media/media11.mp3"/><Relationship Id="rId3" Type="http://schemas.microsoft.com/office/2007/relationships/media" Target="../media/media11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audio" Target="../media/media13.mp3"/><Relationship Id="rId3" Type="http://schemas.microsoft.com/office/2007/relationships/media" Target="../media/media13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audio" Target="../media/media15.mp3"/><Relationship Id="rId3" Type="http://schemas.microsoft.com/office/2007/relationships/media" Target="../media/media15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audio" Target="../media/media17.mp3"/><Relationship Id="rId3" Type="http://schemas.microsoft.com/office/2007/relationships/media" Target="../media/media17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audio" Target="../media/media19.mp3"/><Relationship Id="rId3" Type="http://schemas.microsoft.com/office/2007/relationships/media" Target="../media/media19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74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28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92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" dur="indefinite" restart="never" nodeType="tmRoot">
          <p:childTnLst>
            <p:seq>
              <p:cTn id="56" dur="indefinite" nodeType="mainSeq"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7728" fill="hold"/>
                                        <p:tgtEl>
                                          <p:spTgt spid="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94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7728" fill="hold"/>
                                        <p:tgtEl>
                                          <p:spTgt spid="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96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" dur="indefinite" restart="never" nodeType="tmRoot">
          <p:childTnLst>
            <p:seq>
              <p:cTn id="68" dur="indefinite" nodeType="mainSeq"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7728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98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3" dur="indefinite" restart="never" nodeType="tmRoot">
          <p:childTnLst>
            <p:seq>
              <p:cTn id="74" dur="indefinite" nodeType="mainSeq"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37728" fill="hold"/>
                                        <p:tgtEl>
                                          <p:spTgt spid="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100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" dur="indefinite" restart="never" nodeType="tmRoot">
          <p:childTnLst>
            <p:seq>
              <p:cTn id="80" dur="indefinite" nodeType="mainSeq"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37728" fill="hold"/>
                                        <p:tgtEl>
                                          <p:spTgt spid="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102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" dur="indefinite" restart="never" nodeType="tmRoot">
          <p:childTnLst>
            <p:seq>
              <p:cTn id="86" dur="indefinite" nodeType="mainSeq"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37728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104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1" dur="indefinite" restart="never" nodeType="tmRoot">
          <p:childTnLst>
            <p:seq>
              <p:cTn id="92" dur="indefinite" nodeType="mainSeq"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37728" fill="hold"/>
                                        <p:tgtEl>
                                          <p:spTgt spid="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76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728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78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728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0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728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2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7728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4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7728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6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7728" fill="hold"/>
                                        <p:tgtEl>
                                          <p:spTgt spid="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8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7728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90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" dur="indefinite" restart="never" nodeType="tmRoot">
          <p:childTnLst>
            <p:seq>
              <p:cTn id="50" dur="indefinite" nodeType="mainSeq"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7728" fill="hold"/>
                                        <p:tgtEl>
                                          <p:spTgt spid="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LibreOffice/24.2.7.2$Linux_X86_64 LibreOffice_project/420$Build-2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en-US</dc:language>
  <cp:lastModifiedBy>Steve Canny</cp:lastModifiedBy>
  <dcterms:modified xsi:type="dcterms:W3CDTF">2013-01-27T09:15:58Z</dcterms:modified>
  <cp:revision>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 "1", "ContentProducer": "001191310115MA1H9U6C1800000", "ProduceID": "Metasota_ad7c97ff4390c31f22a9972586b612cd", "ContentPropagator": "001191310115MA1H9U6C1800000", "PropagateID": "Metasota_ad7c97ff4390c31f22a9972586b612cd", "ReservedCode1": null, "ReservedCode2": null}</vt:lpwstr>
  </property>
  <property fmtid="{D5CDD505-2E9C-101B-9397-08002B2CF9AE}" pid="3" name="PresentationFormat">
    <vt:lpwstr>On-screen Show (4:3)</vt:lpwstr>
  </property>
</Properties>
</file>