
<file path=[Content_Types].xml><?xml version="1.0" encoding="utf-8"?>
<Types xmlns="http://schemas.openxmlformats.org/package/2006/content-types"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0" r:id="rId3"/>
    <p:sldId id="262" r:id="rId4"/>
    <p:sldId id="287" r:id="rId5"/>
    <p:sldId id="282" r:id="rId6"/>
    <p:sldId id="283" r:id="rId7"/>
    <p:sldId id="284" r:id="rId8"/>
    <p:sldId id="285" r:id="rId9"/>
    <p:sldId id="286" r:id="rId10"/>
  </p:sldIdLst>
  <p:sldSz cx="12192000" cy="6858000"/>
  <p:notesSz cx="6858000" cy="9144000"/>
  <p:custDataLst>
    <p:tags r:id="rId16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7" userDrawn="1">
          <p15:clr>
            <a:srgbClr val="A4A3A4"/>
          </p15:clr>
        </p15:guide>
        <p15:guide id="2" pos="38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231759764" name="仙楼未上" initials="仙" lastIdx="0" clrIdx="0"/>
  <p:cmAuthor id="1" name="薛 华林" initials="薛" lastIdx="0" clrIdx="0"/>
  <p:cmAuthor id="2" name="Administrator" initials="A" lastIdx="0" clrIdx="0"/>
  <p:cmAuthor id="0" name="未知用户1" initials="未知用户1" lastIdx="0" clrIdx="2"/>
  <p:cmAuthor id="3" name="Lenovo" initials="L" lastIdx="0" clrIdx="2"/>
  <p:cmAuthor id="7" name="kingsoft" initials="k" lastIdx="0" clrIdx="0"/>
  <p:cmAuthor id="9" name="作者" initials="作" lastIdx="0" clrIdx="24"/>
  <p:cmAuthor id="10" name="yyyaogd@126.com" initials="y" lastIdx="0" clrIdx="0"/>
  <p:cmAuthor id="11" name="wucj" initials="w" lastIdx="0" clrIdx="0"/>
  <p:cmAuthor id="12" name="SkyUser" initials="S" lastIdx="0" clrIdx="0"/>
  <p:cmAuthor id="6" name="雨林木风" initials="" lastIdx="0" clrIdx="0"/>
  <p:cmAuthor id="8" name="姜伟光" initials="姜" lastIdx="0" clrIdx="0"/>
  <p:cmAuthor id="5" name="宋洁然" initials="宋" lastIdx="0" clrIdx="1"/>
  <p:cmAuthor id="4" name="lenovo" initials="l" lastIdx="0" clrIdx="0"/>
  <p:cmAuthor id="14" name="珠珠的电脑" initials="珠" lastIdx="0" clrIdx="13"/>
  <p:cmAuthor id="15" name="admin" initials="a" lastIdx="0" clrIdx="14"/>
  <p:cmAuthor id="13" name="54410" initials="5" lastIdx="0" clrIdx="12"/>
  <p:cmAuthor id="17" name="86187" initials="8" lastIdx="0" clrIdx="16"/>
  <p:cmAuthor id="18" name="宁鹏鹏" initials="宁" lastIdx="0" clrIdx="17"/>
  <p:cmAuthor id="16" name="aurora" initials="a" lastIdx="0" clrIdx="1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4824"/>
    <a:srgbClr val="004930"/>
    <a:srgbClr val="016543"/>
    <a:srgbClr val="016E49"/>
    <a:srgbClr val="028458"/>
    <a:srgbClr val="D5E8CF"/>
    <a:srgbClr val="C4DEBB"/>
    <a:srgbClr val="A6C5BF"/>
    <a:srgbClr val="7CB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27"/>
        <p:guide pos="3828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64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9" Type="http://schemas.microsoft.com/office/2007/relationships/media" Target="../media/media1.mp4"/><Relationship Id="rId8" Type="http://schemas.openxmlformats.org/officeDocument/2006/relationships/video" Target="../media/media1.mp4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2.png"/><Relationship Id="rId10" Type="http://schemas.openxmlformats.org/officeDocument/2006/relationships/tags" Target="../tags/tag20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tags" Target="../tags/tag38.xml"/><Relationship Id="rId11" Type="http://schemas.openxmlformats.org/officeDocument/2006/relationships/tags" Target="../tags/tag37.xml"/><Relationship Id="rId10" Type="http://schemas.openxmlformats.org/officeDocument/2006/relationships/image" Target="../media/image3.png"/><Relationship Id="rId1" Type="http://schemas.openxmlformats.org/officeDocument/2006/relationships/tags" Target="../tags/tag2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矩形 7"/>
          <p:cNvSpPr/>
          <p:nvPr/>
        </p:nvSpPr>
        <p:spPr>
          <a:xfrm>
            <a:off x="-24130" y="-27305"/>
            <a:ext cx="12201525" cy="6884670"/>
          </a:xfrm>
          <a:prstGeom prst="rect">
            <a:avLst/>
          </a:prstGeom>
          <a:solidFill>
            <a:srgbClr val="D5E8CF">
              <a:alpha val="65000"/>
            </a:srgbClr>
          </a:solidFill>
          <a:ln w="6350">
            <a:noFill/>
          </a:ln>
        </p:spPr>
        <p:txBody>
          <a:bodyPr vert="horz" wrap="square" anchor="ctr" anchorCtr="0"/>
          <a:p>
            <a:pPr algn="ctr"/>
            <a:endParaRPr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泪滴形 12"/>
          <p:cNvSpPr/>
          <p:nvPr/>
        </p:nvSpPr>
        <p:spPr>
          <a:xfrm>
            <a:off x="7344139" y="1227991"/>
            <a:ext cx="4847861" cy="4608512"/>
          </a:xfrm>
          <a:prstGeom prst="teardrop">
            <a:avLst/>
          </a:prstGeom>
          <a:blipFill rotWithShape="1">
            <a:blip r:embed="rId1"/>
            <a:stretch>
              <a:fillRect/>
            </a:stretch>
          </a:blip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8" name="任意多边形: 形状 17"/>
          <p:cNvSpPr/>
          <p:nvPr/>
        </p:nvSpPr>
        <p:spPr>
          <a:xfrm>
            <a:off x="12238883" y="-297639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</p:txBody>
      </p:sp>
      <p:sp>
        <p:nvSpPr>
          <p:cNvPr id="24" name="任意多边形: 形状 23"/>
          <p:cNvSpPr/>
          <p:nvPr/>
        </p:nvSpPr>
        <p:spPr>
          <a:xfrm>
            <a:off x="12238883" y="3112209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</p:txBody>
      </p:sp>
      <p:sp>
        <p:nvSpPr>
          <p:cNvPr id="14" name="任意多边形: 形状 13"/>
          <p:cNvSpPr/>
          <p:nvPr/>
        </p:nvSpPr>
        <p:spPr>
          <a:xfrm>
            <a:off x="11278776" y="6814556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4800" kern="1200"/>
          </a:p>
        </p:txBody>
      </p:sp>
      <p:sp>
        <p:nvSpPr>
          <p:cNvPr id="2050" name="TextBox 3"/>
          <p:cNvSpPr txBox="1"/>
          <p:nvPr/>
        </p:nvSpPr>
        <p:spPr>
          <a:xfrm>
            <a:off x="-24765" y="116840"/>
            <a:ext cx="121716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00000"/>
              </a:lnSpc>
            </a:pPr>
            <a:r>
              <a:rPr lang="zh-CN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人教版（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zh-CN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）选择性必修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课程资源库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—— 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课前预习</a:t>
            </a:r>
            <a:endParaRPr lang="zh-CN" altLang="en-US" sz="3200" b="1" dirty="0">
              <a:solidFill>
                <a:srgbClr val="224824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" y="2707640"/>
            <a:ext cx="6710680" cy="1753235"/>
          </a:xfrm>
          <a:prstGeom prst="rect">
            <a:avLst/>
          </a:prstGeom>
          <a:noFill/>
          <a:ln w="22225">
            <a:solidFill>
              <a:srgbClr val="028458"/>
            </a:solidFill>
          </a:ln>
        </p:spPr>
        <p:txBody>
          <a:bodyPr wrap="square" rtlCol="0">
            <a:spAutoFit/>
          </a:bodyPr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第1章  人体的内环境与稳态</a:t>
            </a:r>
            <a:endParaRPr kumimoji="0" sz="3600" b="1" kern="1200" cap="none" spc="0" normalizeH="0" baseline="0" noProof="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kumimoji="0" 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</a:t>
            </a:r>
            <a:r>
              <a:rPr kumimoji="0" 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kumimoji="0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内环境的稳态</a:t>
            </a:r>
            <a:endParaRPr kumimoji="0" sz="3600" b="1" kern="1200" cap="none" spc="0" normalizeH="0" baseline="0" noProof="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Freeform 9"/>
          <p:cNvSpPr/>
          <p:nvPr userDrawn="1">
            <p:custDataLst>
              <p:tags r:id="rId1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Freeform 10"/>
          <p:cNvSpPr/>
          <p:nvPr userDrawn="1">
            <p:custDataLst>
              <p:tags r:id="rId2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2" name="组合 1"/>
            <p:cNvGrpSpPr/>
            <p:nvPr>
              <p:custDataLst>
                <p:tags r:id="rId4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8" name="平行四边形 7"/>
              <p:cNvSpPr/>
              <p:nvPr>
                <p:custDataLst>
                  <p:tags r:id="rId5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平行四边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" name="文本框 4"/>
          <p:cNvSpPr/>
          <p:nvPr>
            <p:custDataLst>
              <p:tags r:id="rId8"/>
            </p:custDataLst>
          </p:nvPr>
        </p:nvSpPr>
        <p:spPr>
          <a:xfrm>
            <a:off x="2149475" y="4109720"/>
            <a:ext cx="785622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在日常生活中，如何更好地维持内环境稳态？</a:t>
            </a:r>
            <a:endParaRPr lang="zh-CN" altLang="en-US" sz="2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149475" y="1913255"/>
            <a:ext cx="802767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什么是内环境稳态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？</a:t>
            </a:r>
            <a:endParaRPr lang="zh-CN" altLang="en-US" sz="28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49475" y="2645410"/>
            <a:ext cx="833183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稳态的调节机制是什么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？</a:t>
            </a:r>
            <a:endParaRPr lang="zh-CN" altLang="en-US" sz="28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0" name="文本框 4"/>
          <p:cNvSpPr/>
          <p:nvPr>
            <p:custDataLst>
              <p:tags r:id="rId9"/>
            </p:custDataLst>
          </p:nvPr>
        </p:nvSpPr>
        <p:spPr>
          <a:xfrm>
            <a:off x="2149475" y="3377565"/>
            <a:ext cx="682371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zh-CN" sz="2800" b="1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en-US" altLang="zh-CN" sz="2800" b="1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内环境稳态有什么重要意义</a:t>
            </a: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lang="zh-CN" altLang="en-US" sz="2800" b="1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9" name="组合 28"/>
          <p:cNvGrpSpPr/>
          <p:nvPr>
            <p:custDataLst>
              <p:tags r:id="rId10"/>
            </p:custDataLst>
          </p:nvPr>
        </p:nvGrpSpPr>
        <p:grpSpPr>
          <a:xfrm>
            <a:off x="766895" y="977873"/>
            <a:ext cx="1929130" cy="1132205"/>
            <a:chOff x="2727623" y="1449511"/>
            <a:chExt cx="1929130" cy="1132205"/>
          </a:xfrm>
        </p:grpSpPr>
        <p:sp>
          <p:nvSpPr>
            <p:cNvPr id="30" name="云形 29"/>
            <p:cNvSpPr/>
            <p:nvPr>
              <p:custDataLst>
                <p:tags r:id="rId11"/>
              </p:custDataLst>
            </p:nvPr>
          </p:nvSpPr>
          <p:spPr>
            <a:xfrm>
              <a:off x="2727623" y="1449511"/>
              <a:ext cx="1929130" cy="1132205"/>
            </a:xfrm>
            <a:prstGeom prst="clou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800"/>
            </a:p>
          </p:txBody>
        </p:sp>
        <p:sp>
          <p:nvSpPr>
            <p:cNvPr id="31" name="文本框 30"/>
            <p:cNvSpPr txBox="1"/>
            <p:nvPr>
              <p:custDataLst>
                <p:tags r:id="rId12"/>
              </p:custDataLst>
            </p:nvPr>
          </p:nvSpPr>
          <p:spPr>
            <a:xfrm>
              <a:off x="2871768" y="1740341"/>
              <a:ext cx="172402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 b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本节聚焦</a:t>
              </a:r>
              <a:endPara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Freeform 9"/>
          <p:cNvSpPr/>
          <p:nvPr userDrawn="1">
            <p:custDataLst>
              <p:tags r:id="rId1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Freeform 10"/>
          <p:cNvSpPr/>
          <p:nvPr userDrawn="1">
            <p:custDataLst>
              <p:tags r:id="rId2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2" name="组合 1"/>
            <p:cNvGrpSpPr/>
            <p:nvPr>
              <p:custDataLst>
                <p:tags r:id="rId4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8" name="平行四边形 7"/>
              <p:cNvSpPr/>
              <p:nvPr>
                <p:custDataLst>
                  <p:tags r:id="rId5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平行四边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0" name="标题 1"/>
          <p:cNvSpPr txBox="1"/>
          <p:nvPr/>
        </p:nvSpPr>
        <p:spPr>
          <a:xfrm>
            <a:off x="1055370" y="188595"/>
            <a:ext cx="3306445" cy="521970"/>
          </a:xfrm>
          <a:prstGeom prst="rect">
            <a:avLst/>
          </a:prstGeom>
          <a:solidFill>
            <a:srgbClr val="D5E8C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marL="0" indent="0" algn="l" latinLnBrk="0"/>
            <a:r>
              <a:rPr lang="zh-CN" altLang="en-US" sz="2800" b="1" cap="all" smtClean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内环境的动态变化</a:t>
            </a:r>
            <a:endParaRPr lang="zh-CN" altLang="en-US" sz="2800" b="1" cap="all" smtClean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视频-人体内的酸碱平衡（生理向）">
            <a:hlinkClick r:id="" action="ppaction://media"/>
          </p:cNvPr>
          <p:cNvPicPr/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35280" y="881380"/>
            <a:ext cx="11514455" cy="5757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 vol="90000"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Freeform 9"/>
          <p:cNvSpPr/>
          <p:nvPr userDrawn="1">
            <p:custDataLst>
              <p:tags r:id="rId1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Freeform 10"/>
          <p:cNvSpPr/>
          <p:nvPr userDrawn="1">
            <p:custDataLst>
              <p:tags r:id="rId2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2" name="组合 1"/>
            <p:cNvGrpSpPr/>
            <p:nvPr>
              <p:custDataLst>
                <p:tags r:id="rId4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8" name="平行四边形 7"/>
              <p:cNvSpPr/>
              <p:nvPr>
                <p:custDataLst>
                  <p:tags r:id="rId5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平行四边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0" name="标题 1"/>
          <p:cNvSpPr txBox="1"/>
          <p:nvPr/>
        </p:nvSpPr>
        <p:spPr>
          <a:xfrm>
            <a:off x="1055370" y="188595"/>
            <a:ext cx="3306445" cy="521970"/>
          </a:xfrm>
          <a:prstGeom prst="rect">
            <a:avLst/>
          </a:prstGeom>
          <a:solidFill>
            <a:srgbClr val="D5E8C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marL="0" indent="0" algn="l" latinLnBrk="0"/>
            <a:r>
              <a:rPr lang="zh-CN" altLang="en-US" sz="2800" b="1" cap="all" smtClean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内环境的动态变化</a:t>
            </a:r>
            <a:endParaRPr lang="zh-CN" altLang="en-US" sz="2800" b="1" cap="all" smtClean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55370" y="980440"/>
            <a:ext cx="8027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800" b="1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对家庭成员的体温进行了调查，并完成下表填写：</a:t>
            </a:r>
            <a:endParaRPr lang="zh-CN" altLang="en-US" sz="2800" b="1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13" name="表格 12"/>
          <p:cNvGraphicFramePr/>
          <p:nvPr/>
        </p:nvGraphicFramePr>
        <p:xfrm>
          <a:off x="706755" y="1557020"/>
          <a:ext cx="10733405" cy="2735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460"/>
                <a:gridCol w="1620000"/>
                <a:gridCol w="1620000"/>
                <a:gridCol w="1620000"/>
                <a:gridCol w="1620000"/>
                <a:gridCol w="1620000"/>
                <a:gridCol w="1620000"/>
              </a:tblGrid>
              <a:tr h="68389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成员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DEBB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上午</a:t>
                      </a:r>
                      <a:r>
                        <a:rPr lang="en-US" altLang="zh-CN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6h</a:t>
                      </a: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DEBB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上午</a:t>
                      </a:r>
                      <a:r>
                        <a:rPr lang="en-US" altLang="zh-CN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10h</a:t>
                      </a: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DEBB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中午</a:t>
                      </a:r>
                      <a:r>
                        <a:rPr lang="en-US" altLang="zh-CN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12h</a:t>
                      </a: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DEBB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下午</a:t>
                      </a:r>
                      <a:r>
                        <a:rPr lang="en-US" altLang="zh-CN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2h</a:t>
                      </a: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DEBB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傍晚</a:t>
                      </a:r>
                      <a:r>
                        <a:rPr lang="en-US" altLang="zh-CN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6h</a:t>
                      </a: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DEBB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晚上</a:t>
                      </a:r>
                      <a:r>
                        <a:rPr lang="en-US" altLang="zh-CN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10h</a:t>
                      </a: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DEBB"/>
                    </a:solidFill>
                  </a:tcPr>
                </a:tc>
              </a:tr>
              <a:tr h="684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母亲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684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父亲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</a:tcPr>
                </a:tc>
              </a:tr>
              <a:tr h="684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自己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 sz="28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Freeform 9"/>
          <p:cNvSpPr/>
          <p:nvPr userDrawn="1">
            <p:custDataLst>
              <p:tags r:id="rId1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Freeform 10"/>
          <p:cNvSpPr/>
          <p:nvPr userDrawn="1">
            <p:custDataLst>
              <p:tags r:id="rId2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2" name="组合 1"/>
            <p:cNvGrpSpPr/>
            <p:nvPr>
              <p:custDataLst>
                <p:tags r:id="rId4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8" name="平行四边形 7"/>
              <p:cNvSpPr/>
              <p:nvPr>
                <p:custDataLst>
                  <p:tags r:id="rId5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平行四边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0" name="标题 1"/>
          <p:cNvSpPr txBox="1"/>
          <p:nvPr/>
        </p:nvSpPr>
        <p:spPr>
          <a:xfrm>
            <a:off x="1055370" y="188595"/>
            <a:ext cx="3306445" cy="521970"/>
          </a:xfrm>
          <a:prstGeom prst="rect">
            <a:avLst/>
          </a:prstGeom>
          <a:solidFill>
            <a:srgbClr val="D5E8C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marL="0" indent="0" algn="l" latinLnBrk="0"/>
            <a:r>
              <a:rPr lang="zh-CN" altLang="en-US" sz="2800" b="1" cap="all" smtClean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内环境的动态变化</a:t>
            </a:r>
            <a:endParaRPr lang="zh-CN" altLang="en-US" sz="2800" b="1" cap="all" smtClean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4818" name="组合 1"/>
          <p:cNvGrpSpPr/>
          <p:nvPr>
            <p:custDataLst>
              <p:tags r:id="rId8"/>
            </p:custDataLst>
          </p:nvPr>
        </p:nvGrpSpPr>
        <p:grpSpPr>
          <a:xfrm>
            <a:off x="129540" y="980440"/>
            <a:ext cx="6960235" cy="5494020"/>
            <a:chOff x="287" y="1411"/>
            <a:chExt cx="12256" cy="8786"/>
          </a:xfrm>
        </p:grpSpPr>
        <p:pic>
          <p:nvPicPr>
            <p:cNvPr id="34819" name="图片 4" descr="形状中度可信度描述已自动生成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87" y="1411"/>
              <a:ext cx="12256" cy="8786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</p:pic>
        <p:sp>
          <p:nvSpPr>
            <p:cNvPr id="34833" name="星形: 五角 9"/>
            <p:cNvSpPr/>
            <p:nvPr>
              <p:custDataLst>
                <p:tags r:id="rId11"/>
              </p:custDataLst>
            </p:nvPr>
          </p:nvSpPr>
          <p:spPr>
            <a:xfrm>
              <a:off x="3178" y="9985"/>
              <a:ext cx="171" cy="170"/>
            </a:xfrm>
            <a:prstGeom prst="star5">
              <a:avLst/>
            </a:prstGeom>
            <a:solidFill>
              <a:srgbClr val="000000"/>
            </a:solidFill>
            <a:ln w="38100" cap="flat" cmpd="sng">
              <a:solidFill>
                <a:srgbClr val="00B050"/>
              </a:solidFill>
              <a:prstDash val="solid"/>
              <a:miter/>
              <a:headEnd type="none" w="med" len="med"/>
              <a:tailEnd type="stealth" w="med" len="med"/>
            </a:ln>
          </p:spPr>
          <p:txBody>
            <a:bodyPr anchor="ctr" anchorCtr="0"/>
            <a:lstStyle/>
            <a:p>
              <a:pPr algn="ctr" defTabSz="914400">
                <a:buClrTx/>
                <a:buSzTx/>
                <a:buFontTx/>
                <a:buNone/>
              </a:pPr>
              <a:endParaRPr lang="zh-CN" altLang="en-US" sz="1800">
                <a:latin typeface="微软雅黑" panose="020B0503020204020204" charset="-122"/>
              </a:endParaRPr>
            </a:p>
          </p:txBody>
        </p:sp>
        <p:cxnSp>
          <p:nvCxnSpPr>
            <p:cNvPr id="34834" name="直接连接符 25"/>
            <p:cNvCxnSpPr/>
            <p:nvPr>
              <p:custDataLst>
                <p:tags r:id="rId12"/>
              </p:custDataLst>
            </p:nvPr>
          </p:nvCxnSpPr>
          <p:spPr>
            <a:xfrm flipH="1" flipV="1">
              <a:off x="374" y="9712"/>
              <a:ext cx="0" cy="274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triangle" w="sm" len="lg"/>
            </a:ln>
          </p:spPr>
        </p:cxnSp>
        <p:cxnSp>
          <p:nvCxnSpPr>
            <p:cNvPr id="34835" name="直接连接符 2"/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4723" y="9950"/>
              <a:ext cx="0" cy="227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triangle" w="sm" len="med"/>
            </a:ln>
          </p:spPr>
        </p:cxnSp>
        <p:cxnSp>
          <p:nvCxnSpPr>
            <p:cNvPr id="34836" name="直接连接符 24"/>
            <p:cNvCxnSpPr/>
            <p:nvPr>
              <p:custDataLst>
                <p:tags r:id="rId14"/>
              </p:custDataLst>
            </p:nvPr>
          </p:nvCxnSpPr>
          <p:spPr>
            <a:xfrm flipH="1">
              <a:off x="6540" y="9950"/>
              <a:ext cx="0" cy="227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triangle" w="sm" len="med"/>
            </a:ln>
          </p:spPr>
        </p:cxnSp>
        <p:sp>
          <p:nvSpPr>
            <p:cNvPr id="34837" name="流程图: 摘录 6"/>
            <p:cNvSpPr/>
            <p:nvPr>
              <p:custDataLst>
                <p:tags r:id="rId15"/>
              </p:custDataLst>
            </p:nvPr>
          </p:nvSpPr>
          <p:spPr>
            <a:xfrm>
              <a:off x="8226" y="9985"/>
              <a:ext cx="166" cy="170"/>
            </a:xfrm>
            <a:prstGeom prst="flowChartExtract">
              <a:avLst/>
            </a:prstGeom>
            <a:solidFill>
              <a:srgbClr val="000000"/>
            </a:solidFill>
            <a:ln w="38100">
              <a:solidFill>
                <a:srgbClr val="00B050"/>
              </a:solidFill>
            </a:ln>
          </p:spPr>
          <p:txBody>
            <a:bodyPr anchor="ctr" anchorCtr="0"/>
            <a:lstStyle/>
            <a:p>
              <a:pPr algn="ctr"/>
              <a:endParaRPr lang="en-US" altLang="en-US" sz="1800">
                <a:latin typeface="微软雅黑" panose="020B0503020204020204" charset="-122"/>
              </a:endParaRPr>
            </a:p>
          </p:txBody>
        </p:sp>
      </p:grpSp>
      <p:sp>
        <p:nvSpPr>
          <p:cNvPr id="10" name="矩形 12"/>
          <p:cNvSpPr/>
          <p:nvPr>
            <p:custDataLst>
              <p:tags r:id="rId16"/>
            </p:custDataLst>
          </p:nvPr>
        </p:nvSpPr>
        <p:spPr>
          <a:xfrm>
            <a:off x="7176135" y="1052195"/>
            <a:ext cx="4737100" cy="11245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Wingdings" panose="05000000000000000000" pitchFamily="2" charset="2"/>
              </a:rPr>
              <a:t>每种成分的参考值是定值吗？这说明什么？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Freeform 9"/>
          <p:cNvSpPr/>
          <p:nvPr userDrawn="1">
            <p:custDataLst>
              <p:tags r:id="rId1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Freeform 10"/>
          <p:cNvSpPr/>
          <p:nvPr userDrawn="1">
            <p:custDataLst>
              <p:tags r:id="rId2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2" name="组合 1"/>
            <p:cNvGrpSpPr/>
            <p:nvPr>
              <p:custDataLst>
                <p:tags r:id="rId4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8" name="平行四边形 7"/>
              <p:cNvSpPr/>
              <p:nvPr>
                <p:custDataLst>
                  <p:tags r:id="rId5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平行四边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0" name="标题 1"/>
          <p:cNvSpPr txBox="1"/>
          <p:nvPr/>
        </p:nvSpPr>
        <p:spPr>
          <a:xfrm>
            <a:off x="1055370" y="188595"/>
            <a:ext cx="3306445" cy="521970"/>
          </a:xfrm>
          <a:prstGeom prst="rect">
            <a:avLst/>
          </a:prstGeom>
          <a:solidFill>
            <a:srgbClr val="D5E8C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marL="0" indent="0" algn="l" latinLnBrk="0"/>
            <a:r>
              <a:rPr lang="zh-CN" altLang="en-US" sz="2800" b="1" cap="all" smtClean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内环境的动态变化</a:t>
            </a:r>
            <a:endParaRPr lang="zh-CN" altLang="en-US" sz="2800" b="1" cap="all" smtClean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8"/>
            </p:custDataLst>
          </p:nvPr>
        </p:nvSpPr>
        <p:spPr>
          <a:xfrm>
            <a:off x="2855595" y="1196340"/>
            <a:ext cx="6970395" cy="3046095"/>
          </a:xfrm>
          <a:prstGeom prst="rect">
            <a:avLst/>
          </a:prstGeom>
          <a:solidFill>
            <a:srgbClr val="70AD47">
              <a:lumMod val="40000"/>
              <a:lumOff val="60000"/>
            </a:srgbClr>
          </a:solidFill>
        </p:spPr>
        <p:txBody>
          <a:bodyPr wrap="square" rtlCol="0" anchor="t">
            <a:spAutoFit/>
          </a:bodyPr>
          <a:p>
            <a:pPr marL="0" lvl="1" indent="0">
              <a:lnSpc>
                <a:spcPct val="150000"/>
              </a:lnSpc>
              <a:buNone/>
            </a:pPr>
            <a:r>
              <a:rPr lang="zh-CN" sz="32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pitchFamily="49" charset="-122"/>
              </a:rPr>
              <a:t>根据前两个实例，</a:t>
            </a:r>
            <a:r>
              <a:rPr 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pitchFamily="49" charset="-122"/>
              </a:rPr>
              <a:t>思考：</a:t>
            </a:r>
            <a:endParaRPr lang="zh-CN" sz="32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黑体" panose="02010609060101010101" pitchFamily="49" charset="-122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n-US" altLang="zh-CN" sz="32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pitchFamily="49" charset="-122"/>
              </a:rPr>
              <a:t>  </a:t>
            </a:r>
            <a:r>
              <a:rPr lang="zh-CN" sz="32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pitchFamily="49" charset="-122"/>
              </a:rPr>
              <a:t>①你认为什么是内环境的稳态？</a:t>
            </a:r>
            <a:endParaRPr lang="zh-CN" sz="3200" b="1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黑体" panose="02010609060101010101" pitchFamily="49" charset="-122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n-US" altLang="zh-CN" sz="32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pitchFamily="49" charset="-122"/>
              </a:rPr>
              <a:t>  </a:t>
            </a:r>
            <a:r>
              <a:rPr lang="zh-CN" sz="32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pitchFamily="49" charset="-122"/>
              </a:rPr>
              <a:t>②内环境</a:t>
            </a:r>
            <a:r>
              <a:rPr lang="zh-CN" sz="32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黑体" panose="02010609060101010101" pitchFamily="49" charset="-122"/>
              </a:rPr>
              <a:t>稳态的特点是什么？</a:t>
            </a:r>
            <a:endParaRPr lang="zh-CN" sz="3200" b="1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黑体" panose="02010609060101010101" pitchFamily="49" charset="-122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n-US" altLang="zh-CN" sz="3200" b="1" cap="all" smtClean="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3200" b="1" cap="all" smtClean="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③哪些因素会</a:t>
            </a:r>
            <a:r>
              <a:rPr lang="zh-CN" altLang="en-US" sz="3200" b="1" cap="all" smtClean="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影响内环境</a:t>
            </a:r>
            <a:r>
              <a:rPr lang="zh-CN" altLang="en-US" sz="3200" b="1" cap="all" smtClean="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r>
              <a:rPr lang="zh-CN" altLang="en-US" sz="3200" b="1" cap="all" smtClean="0">
                <a:solidFill>
                  <a:srgbClr val="0000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稳态？</a:t>
            </a:r>
            <a:endParaRPr lang="zh-CN" sz="3200" b="1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Freeform 9"/>
          <p:cNvSpPr/>
          <p:nvPr userDrawn="1">
            <p:custDataLst>
              <p:tags r:id="rId1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Freeform 10"/>
          <p:cNvSpPr/>
          <p:nvPr userDrawn="1">
            <p:custDataLst>
              <p:tags r:id="rId2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 rot="0">
            <a:off x="240665" y="81280"/>
            <a:ext cx="711200" cy="698500"/>
            <a:chOff x="2133600" y="1384300"/>
            <a:chExt cx="711200" cy="698500"/>
          </a:xfrm>
        </p:grpSpPr>
        <p:sp>
          <p:nvSpPr>
            <p:cNvPr id="8" name="平行四边形 7"/>
            <p:cNvSpPr/>
            <p:nvPr>
              <p:custDataLst>
                <p:tags r:id="rId4"/>
              </p:custDataLst>
            </p:nvPr>
          </p:nvSpPr>
          <p:spPr>
            <a:xfrm>
              <a:off x="2311400" y="1384300"/>
              <a:ext cx="533400" cy="533400"/>
            </a:xfrm>
            <a:prstGeom prst="parallelogram">
              <a:avLst/>
            </a:prstGeom>
            <a:solidFill>
              <a:srgbClr val="7CB683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平行四边形 8"/>
            <p:cNvSpPr/>
            <p:nvPr>
              <p:custDataLst>
                <p:tags r:id="rId5"/>
              </p:custDataLst>
            </p:nvPr>
          </p:nvSpPr>
          <p:spPr>
            <a:xfrm>
              <a:off x="2133600" y="1549400"/>
              <a:ext cx="533400" cy="533400"/>
            </a:xfrm>
            <a:prstGeom prst="parallelogram">
              <a:avLst/>
            </a:prstGeom>
            <a:solidFill>
              <a:srgbClr val="016E49">
                <a:alpha val="8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0" name="标题 1"/>
          <p:cNvSpPr txBox="1"/>
          <p:nvPr/>
        </p:nvSpPr>
        <p:spPr>
          <a:xfrm>
            <a:off x="1055370" y="188595"/>
            <a:ext cx="3855720" cy="521970"/>
          </a:xfrm>
          <a:prstGeom prst="rect">
            <a:avLst/>
          </a:prstGeom>
          <a:solidFill>
            <a:srgbClr val="D5E8C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marL="0" indent="0" algn="l" latinLnBrk="0"/>
            <a:r>
              <a:rPr lang="zh-CN" altLang="en-US" sz="2800" b="1" cap="all" smtClean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对稳态调节机制的认识</a:t>
            </a:r>
            <a:endParaRPr lang="zh-CN" altLang="en-US" sz="2800" b="1" cap="all" smtClean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9425" y="1245870"/>
            <a:ext cx="561911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/>
              <a:t>阅读课本第</a:t>
            </a:r>
            <a:r>
              <a:rPr lang="en-US" altLang="zh-CN" sz="2800" b="1"/>
              <a:t>9</a:t>
            </a:r>
            <a:r>
              <a:rPr lang="zh-CN" altLang="en-US" sz="2800" b="1"/>
              <a:t>页，完成填空，思考：稳态是如何实现的呢？需要哪些系统的参与？</a:t>
            </a:r>
            <a:endParaRPr lang="zh-CN" altLang="en-US" sz="2800" b="1"/>
          </a:p>
        </p:txBody>
      </p:sp>
      <p:grpSp>
        <p:nvGrpSpPr>
          <p:cNvPr id="18" name="组合 17"/>
          <p:cNvGrpSpPr/>
          <p:nvPr/>
        </p:nvGrpSpPr>
        <p:grpSpPr>
          <a:xfrm>
            <a:off x="6239510" y="652145"/>
            <a:ext cx="5429250" cy="5674360"/>
            <a:chOff x="9826" y="914"/>
            <a:chExt cx="8550" cy="8936"/>
          </a:xfrm>
        </p:grpSpPr>
        <p:pic>
          <p:nvPicPr>
            <p:cNvPr id="1026" name="Picture 2" descr="C:\Users\Administrator\Desktop\未标题-1 拷贝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301" y="1623"/>
              <a:ext cx="5493" cy="7647"/>
            </a:xfrm>
            <a:prstGeom prst="rect">
              <a:avLst/>
            </a:prstGeom>
            <a:noFill/>
          </p:spPr>
        </p:pic>
        <p:sp>
          <p:nvSpPr>
            <p:cNvPr id="10" name="文本框 9"/>
            <p:cNvSpPr txBox="1"/>
            <p:nvPr/>
          </p:nvSpPr>
          <p:spPr>
            <a:xfrm>
              <a:off x="11075" y="914"/>
              <a:ext cx="2427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 defTabSz="26670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latin typeface="宋体" panose="02010600030101010101" pitchFamily="2" charset="-122"/>
                  <a:ea typeface="宋体" panose="02010600030101010101" pitchFamily="2" charset="-122"/>
                </a:rPr>
                <a:t>①</a:t>
              </a:r>
              <a:r>
                <a:rPr lang="en-US" altLang="zh-CN" sz="2800" b="1" u="sng">
                  <a:latin typeface="宋体" panose="02010600030101010101" pitchFamily="2" charset="-122"/>
                  <a:ea typeface="宋体" panose="02010600030101010101" pitchFamily="2" charset="-122"/>
                </a:rPr>
                <a:t>     </a:t>
              </a:r>
              <a:endParaRPr lang="en-US" altLang="zh-CN" sz="2800" b="1" u="sng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3342" y="914"/>
              <a:ext cx="1773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 defTabSz="26670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②</a:t>
              </a:r>
              <a:r>
                <a:rPr lang="en-US" altLang="zh-CN" sz="2800" b="1" u="sng">
                  <a:latin typeface="宋体" panose="02010600030101010101" pitchFamily="2" charset="-122"/>
                  <a:ea typeface="宋体" panose="02010600030101010101" pitchFamily="2" charset="-122"/>
                </a:rPr>
                <a:t>   </a:t>
              </a:r>
              <a:endParaRPr lang="en-US" altLang="zh-CN" sz="2800" b="1" u="sng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4776" y="914"/>
              <a:ext cx="1746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 defTabSz="26670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③</a:t>
              </a:r>
              <a:r>
                <a:rPr lang="en-US" altLang="zh-CN" sz="2800" b="1" u="sng">
                  <a:latin typeface="宋体" panose="02010600030101010101" pitchFamily="2" charset="-122"/>
                  <a:ea typeface="宋体" panose="02010600030101010101" pitchFamily="2" charset="-122"/>
                </a:rPr>
                <a:t>   </a:t>
              </a:r>
              <a:endParaRPr lang="en-US" altLang="zh-CN" sz="2800" b="1" u="sng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5723" y="2563"/>
              <a:ext cx="2427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 defTabSz="26670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④</a:t>
              </a:r>
              <a:r>
                <a:rPr lang="en-US" altLang="zh-CN" sz="2800" b="1" u="sng">
                  <a:latin typeface="宋体" panose="02010600030101010101" pitchFamily="2" charset="-122"/>
                  <a:ea typeface="宋体" panose="02010600030101010101" pitchFamily="2" charset="-122"/>
                </a:rPr>
                <a:t>     </a:t>
              </a:r>
              <a:endParaRPr lang="en-US" altLang="zh-CN" sz="2800" b="1" u="sng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9826" y="7102"/>
              <a:ext cx="2427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 defTabSz="26670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⑤</a:t>
              </a:r>
              <a:r>
                <a:rPr lang="en-US" altLang="zh-CN" sz="2800" b="1" u="sng">
                  <a:latin typeface="宋体" panose="02010600030101010101" pitchFamily="2" charset="-122"/>
                  <a:ea typeface="宋体" panose="02010600030101010101" pitchFamily="2" charset="-122"/>
                </a:rPr>
                <a:t>     </a:t>
              </a:r>
              <a:endParaRPr lang="en-US" altLang="zh-CN" sz="2800" b="1" u="sng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5950" y="7215"/>
              <a:ext cx="2427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 defTabSz="26670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⑥</a:t>
              </a:r>
              <a:r>
                <a:rPr lang="en-US" altLang="zh-CN" sz="2800" b="1" u="sng">
                  <a:latin typeface="宋体" panose="02010600030101010101" pitchFamily="2" charset="-122"/>
                  <a:ea typeface="宋体" panose="02010600030101010101" pitchFamily="2" charset="-122"/>
                </a:rPr>
                <a:t>     </a:t>
              </a:r>
              <a:endParaRPr lang="en-US" altLang="zh-CN" sz="2800" b="1" u="sng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1868" y="9028"/>
              <a:ext cx="2427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 defTabSz="26670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⑦</a:t>
              </a:r>
              <a:r>
                <a:rPr lang="en-US" altLang="zh-CN" sz="2800" b="1" u="sng">
                  <a:latin typeface="宋体" panose="02010600030101010101" pitchFamily="2" charset="-122"/>
                  <a:ea typeface="宋体" panose="02010600030101010101" pitchFamily="2" charset="-122"/>
                </a:rPr>
                <a:t>     </a:t>
              </a:r>
              <a:endParaRPr lang="en-US" altLang="zh-CN" sz="2800" b="1" u="sng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4216" y="9028"/>
              <a:ext cx="2427" cy="822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algn="just" defTabSz="26670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800" b="1">
                  <a:latin typeface="宋体" panose="02010600030101010101" pitchFamily="2" charset="-122"/>
                  <a:ea typeface="宋体" panose="02010600030101010101" pitchFamily="2" charset="-122"/>
                </a:rPr>
                <a:t>⑧</a:t>
              </a:r>
              <a:r>
                <a:rPr lang="en-US" altLang="zh-CN" sz="2800" b="1" u="sng">
                  <a:latin typeface="宋体" panose="02010600030101010101" pitchFamily="2" charset="-122"/>
                  <a:ea typeface="宋体" panose="02010600030101010101" pitchFamily="2" charset="-122"/>
                </a:rPr>
                <a:t>     </a:t>
              </a:r>
              <a:endParaRPr lang="en-US" altLang="zh-CN" sz="2800" b="1" u="sng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Freeform 9"/>
          <p:cNvSpPr/>
          <p:nvPr userDrawn="1">
            <p:custDataLst>
              <p:tags r:id="rId1"/>
            </p:custDataLst>
          </p:nvPr>
        </p:nvSpPr>
        <p:spPr bwMode="auto">
          <a:xfrm>
            <a:off x="10591800" y="6136005"/>
            <a:ext cx="1605280" cy="721995"/>
          </a:xfrm>
          <a:custGeom>
            <a:avLst/>
            <a:gdLst>
              <a:gd name="T0" fmla="*/ 2147483647 w 2088"/>
              <a:gd name="T1" fmla="*/ 0 h 1048"/>
              <a:gd name="T2" fmla="*/ 2147483647 w 2088"/>
              <a:gd name="T3" fmla="*/ 2147483647 h 1048"/>
              <a:gd name="T4" fmla="*/ 0 w 2088"/>
              <a:gd name="T5" fmla="*/ 2147483647 h 1048"/>
              <a:gd name="T6" fmla="*/ 2147483647 w 2088"/>
              <a:gd name="T7" fmla="*/ 0 h 1048"/>
              <a:gd name="T8" fmla="*/ 2147483647 w 2088"/>
              <a:gd name="T9" fmla="*/ 0 h 10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88"/>
              <a:gd name="T16" fmla="*/ 0 h 1048"/>
              <a:gd name="T17" fmla="*/ 2088 w 2088"/>
              <a:gd name="T18" fmla="*/ 1048 h 10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88" h="1048">
                <a:moveTo>
                  <a:pt x="2088" y="0"/>
                </a:moveTo>
                <a:lnTo>
                  <a:pt x="2088" y="1048"/>
                </a:lnTo>
                <a:lnTo>
                  <a:pt x="0" y="1048"/>
                </a:lnTo>
                <a:lnTo>
                  <a:pt x="662" y="0"/>
                </a:lnTo>
                <a:lnTo>
                  <a:pt x="2088" y="0"/>
                </a:lnTo>
                <a:close/>
              </a:path>
            </a:pathLst>
          </a:custGeom>
          <a:solidFill>
            <a:srgbClr val="7CB683">
              <a:alpha val="78000"/>
            </a:srgbClr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Freeform 10"/>
          <p:cNvSpPr/>
          <p:nvPr userDrawn="1">
            <p:custDataLst>
              <p:tags r:id="rId2"/>
            </p:custDataLst>
          </p:nvPr>
        </p:nvSpPr>
        <p:spPr bwMode="auto">
          <a:xfrm>
            <a:off x="10301605" y="6299835"/>
            <a:ext cx="1895475" cy="558165"/>
          </a:xfrm>
          <a:custGeom>
            <a:avLst/>
            <a:gdLst>
              <a:gd name="T0" fmla="*/ 2147483647 w 2467"/>
              <a:gd name="T1" fmla="*/ 0 h 843"/>
              <a:gd name="T2" fmla="*/ 2147483647 w 2467"/>
              <a:gd name="T3" fmla="*/ 2147483647 h 843"/>
              <a:gd name="T4" fmla="*/ 0 w 2467"/>
              <a:gd name="T5" fmla="*/ 2147483647 h 843"/>
              <a:gd name="T6" fmla="*/ 2147483647 w 2467"/>
              <a:gd name="T7" fmla="*/ 0 h 843"/>
              <a:gd name="T8" fmla="*/ 2147483647 w 2467"/>
              <a:gd name="T9" fmla="*/ 0 h 8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67"/>
              <a:gd name="T16" fmla="*/ 0 h 843"/>
              <a:gd name="T17" fmla="*/ 2467 w 2467"/>
              <a:gd name="T18" fmla="*/ 843 h 8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67" h="843">
                <a:moveTo>
                  <a:pt x="2467" y="0"/>
                </a:moveTo>
                <a:lnTo>
                  <a:pt x="2467" y="843"/>
                </a:lnTo>
                <a:lnTo>
                  <a:pt x="0" y="843"/>
                </a:lnTo>
                <a:lnTo>
                  <a:pt x="533" y="0"/>
                </a:lnTo>
                <a:lnTo>
                  <a:pt x="2467" y="0"/>
                </a:lnTo>
                <a:close/>
              </a:path>
            </a:pathLst>
          </a:custGeom>
          <a:solidFill>
            <a:srgbClr val="016E49"/>
          </a:solidFill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240665" y="81280"/>
            <a:ext cx="11918950" cy="699487"/>
            <a:chOff x="381000" y="203200"/>
            <a:chExt cx="11918950" cy="699487"/>
          </a:xfrm>
        </p:grpSpPr>
        <p:grpSp>
          <p:nvGrpSpPr>
            <p:cNvPr id="2" name="组合 1"/>
            <p:cNvGrpSpPr/>
            <p:nvPr>
              <p:custDataLst>
                <p:tags r:id="rId4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8" name="平行四边形 7"/>
              <p:cNvSpPr/>
              <p:nvPr>
                <p:custDataLst>
                  <p:tags r:id="rId5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平行四边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0" name="标题 1"/>
          <p:cNvSpPr txBox="1"/>
          <p:nvPr/>
        </p:nvSpPr>
        <p:spPr>
          <a:xfrm>
            <a:off x="1055370" y="188595"/>
            <a:ext cx="3147060" cy="521970"/>
          </a:xfrm>
          <a:prstGeom prst="rect">
            <a:avLst/>
          </a:prstGeom>
          <a:solidFill>
            <a:srgbClr val="D5E8C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marL="0" indent="0" algn="l" latinLnBrk="0"/>
            <a:r>
              <a:rPr lang="zh-CN" altLang="en-US" sz="2800" b="1" cap="all" smtClean="0">
                <a:solidFill>
                  <a:srgbClr val="00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对稳态失调的认识</a:t>
            </a:r>
            <a:endParaRPr lang="zh-CN" altLang="en-US" sz="2800" b="1" cap="all" smtClean="0"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5"/>
          <p:cNvSpPr txBox="1"/>
          <p:nvPr>
            <p:custDataLst>
              <p:tags r:id="rId8"/>
            </p:custDataLst>
          </p:nvPr>
        </p:nvSpPr>
        <p:spPr>
          <a:xfrm>
            <a:off x="1919605" y="1557020"/>
            <a:ext cx="7215505" cy="2676525"/>
          </a:xfrm>
          <a:prstGeom prst="rect">
            <a:avLst/>
          </a:prstGeom>
          <a:noFill/>
          <a:ln w="19050">
            <a:solidFill>
              <a:srgbClr val="0000FF"/>
            </a:solidFill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Times New Roman" panose="02020603050405020304" pitchFamily="18" charset="0"/>
              </a:rPr>
              <a:t>可阅读课前预习资源中的《补充资料》：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Times New Roman" panose="02020603050405020304" pitchFamily="18" charset="0"/>
              </a:rPr>
              <a:t>1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Times New Roman" panose="02020603050405020304" pitchFamily="18" charset="0"/>
              </a:rPr>
              <a:t>、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Times New Roman" panose="02020603050405020304" pitchFamily="18" charset="0"/>
              </a:rPr>
              <a:t>pH失调----酸中毒、碱中毒</a:t>
            </a:r>
            <a:endParaRPr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8080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Times New Roman" panose="02020603050405020304" pitchFamily="18" charset="0"/>
              </a:rPr>
              <a:t>2、渗透压失调----细胞形态、功能异常</a:t>
            </a:r>
            <a:endParaRPr lang="zh-CN" altLang="en-US" sz="2800" b="1">
              <a:solidFill>
                <a:srgbClr val="080808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8080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Times New Roman" panose="02020603050405020304" pitchFamily="18" charset="0"/>
              </a:rPr>
              <a:t>3.体温失调----发高烧等</a:t>
            </a:r>
            <a:endParaRPr lang="zh-CN" altLang="en-US" sz="2800" b="1">
              <a:solidFill>
                <a:srgbClr val="080808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UNIQUEID" val="16092"/>
</p:tagLst>
</file>

<file path=ppt/tags/tag10.xml><?xml version="1.0" encoding="utf-8"?>
<p:tagLst xmlns:p="http://schemas.openxmlformats.org/presentationml/2006/main">
  <p:tag name="AS_UNIQUEID" val="11038"/>
</p:tagLst>
</file>

<file path=ppt/tags/tag11.xml><?xml version="1.0" encoding="utf-8"?>
<p:tagLst xmlns:p="http://schemas.openxmlformats.org/presentationml/2006/main">
  <p:tag name="AS_UNIQUEID" val="11039"/>
</p:tagLst>
</file>

<file path=ppt/tags/tag12.xml><?xml version="1.0" encoding="utf-8"?>
<p:tagLst xmlns:p="http://schemas.openxmlformats.org/presentationml/2006/main">
  <p:tag name="AS_UNIQUEID" val="11040"/>
</p:tagLst>
</file>

<file path=ppt/tags/tag13.xml><?xml version="1.0" encoding="utf-8"?>
<p:tagLst xmlns:p="http://schemas.openxmlformats.org/presentationml/2006/main">
  <p:tag name="AS_UNIQUEID" val="16092"/>
</p:tagLst>
</file>

<file path=ppt/tags/tag14.xml><?xml version="1.0" encoding="utf-8"?>
<p:tagLst xmlns:p="http://schemas.openxmlformats.org/presentationml/2006/main">
  <p:tag name="AS_UNIQUEID" val="16093"/>
</p:tagLst>
</file>

<file path=ppt/tags/tag15.xml><?xml version="1.0" encoding="utf-8"?>
<p:tagLst xmlns:p="http://schemas.openxmlformats.org/presentationml/2006/main">
  <p:tag name="AS_UNIQUEID" val="16131"/>
</p:tagLst>
</file>

<file path=ppt/tags/tag16.xml><?xml version="1.0" encoding="utf-8"?>
<p:tagLst xmlns:p="http://schemas.openxmlformats.org/presentationml/2006/main">
  <p:tag name="AS_UNIQUEID" val="16132"/>
</p:tagLst>
</file>

<file path=ppt/tags/tag17.xml><?xml version="1.0" encoding="utf-8"?>
<p:tagLst xmlns:p="http://schemas.openxmlformats.org/presentationml/2006/main">
  <p:tag name="AS_UNIQUEID" val="16133"/>
</p:tagLst>
</file>

<file path=ppt/tags/tag18.xml><?xml version="1.0" encoding="utf-8"?>
<p:tagLst xmlns:p="http://schemas.openxmlformats.org/presentationml/2006/main">
  <p:tag name="AS_UNIQUEID" val="16134"/>
</p:tagLst>
</file>

<file path=ppt/tags/tag19.xml><?xml version="1.0" encoding="utf-8"?>
<p:tagLst xmlns:p="http://schemas.openxmlformats.org/presentationml/2006/main">
  <p:tag name="AS_UNIQUEID" val="16135"/>
</p:tagLst>
</file>

<file path=ppt/tags/tag2.xml><?xml version="1.0" encoding="utf-8"?>
<p:tagLst xmlns:p="http://schemas.openxmlformats.org/presentationml/2006/main">
  <p:tag name="AS_UNIQUEID" val="16093"/>
</p:tagLst>
</file>

<file path=ppt/tags/tag20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8672*4139*787*787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21.xml><?xml version="1.0" encoding="utf-8"?>
<p:tagLst xmlns:p="http://schemas.openxmlformats.org/presentationml/2006/main">
  <p:tag name="AS_UNIQUEID" val="16092"/>
</p:tagLst>
</file>

<file path=ppt/tags/tag22.xml><?xml version="1.0" encoding="utf-8"?>
<p:tagLst xmlns:p="http://schemas.openxmlformats.org/presentationml/2006/main">
  <p:tag name="AS_UNIQUEID" val="16093"/>
</p:tagLst>
</file>

<file path=ppt/tags/tag23.xml><?xml version="1.0" encoding="utf-8"?>
<p:tagLst xmlns:p="http://schemas.openxmlformats.org/presentationml/2006/main">
  <p:tag name="AS_UNIQUEID" val="16131"/>
</p:tagLst>
</file>

<file path=ppt/tags/tag24.xml><?xml version="1.0" encoding="utf-8"?>
<p:tagLst xmlns:p="http://schemas.openxmlformats.org/presentationml/2006/main">
  <p:tag name="AS_UNIQUEID" val="16132"/>
</p:tagLst>
</file>

<file path=ppt/tags/tag25.xml><?xml version="1.0" encoding="utf-8"?>
<p:tagLst xmlns:p="http://schemas.openxmlformats.org/presentationml/2006/main">
  <p:tag name="AS_UNIQUEID" val="16133"/>
</p:tagLst>
</file>

<file path=ppt/tags/tag26.xml><?xml version="1.0" encoding="utf-8"?>
<p:tagLst xmlns:p="http://schemas.openxmlformats.org/presentationml/2006/main">
  <p:tag name="AS_UNIQUEID" val="16134"/>
</p:tagLst>
</file>

<file path=ppt/tags/tag27.xml><?xml version="1.0" encoding="utf-8"?>
<p:tagLst xmlns:p="http://schemas.openxmlformats.org/presentationml/2006/main">
  <p:tag name="AS_UNIQUEID" val="16135"/>
</p:tagLst>
</file>

<file path=ppt/tags/tag28.xml><?xml version="1.0" encoding="utf-8"?>
<p:tagLst xmlns:p="http://schemas.openxmlformats.org/presentationml/2006/main">
  <p:tag name="AS_UNIQUEID" val="16092"/>
</p:tagLst>
</file>

<file path=ppt/tags/tag29.xml><?xml version="1.0" encoding="utf-8"?>
<p:tagLst xmlns:p="http://schemas.openxmlformats.org/presentationml/2006/main">
  <p:tag name="AS_UNIQUEID" val="16093"/>
</p:tagLst>
</file>

<file path=ppt/tags/tag3.xml><?xml version="1.0" encoding="utf-8"?>
<p:tagLst xmlns:p="http://schemas.openxmlformats.org/presentationml/2006/main">
  <p:tag name="AS_UNIQUEID" val="16131"/>
</p:tagLst>
</file>

<file path=ppt/tags/tag30.xml><?xml version="1.0" encoding="utf-8"?>
<p:tagLst xmlns:p="http://schemas.openxmlformats.org/presentationml/2006/main">
  <p:tag name="AS_UNIQUEID" val="16131"/>
</p:tagLst>
</file>

<file path=ppt/tags/tag31.xml><?xml version="1.0" encoding="utf-8"?>
<p:tagLst xmlns:p="http://schemas.openxmlformats.org/presentationml/2006/main">
  <p:tag name="AS_UNIQUEID" val="16132"/>
</p:tagLst>
</file>

<file path=ppt/tags/tag32.xml><?xml version="1.0" encoding="utf-8"?>
<p:tagLst xmlns:p="http://schemas.openxmlformats.org/presentationml/2006/main">
  <p:tag name="AS_UNIQUEID" val="16133"/>
</p:tagLst>
</file>

<file path=ppt/tags/tag33.xml><?xml version="1.0" encoding="utf-8"?>
<p:tagLst xmlns:p="http://schemas.openxmlformats.org/presentationml/2006/main">
  <p:tag name="AS_UNIQUEID" val="16134"/>
</p:tagLst>
</file>

<file path=ppt/tags/tag34.xml><?xml version="1.0" encoding="utf-8"?>
<p:tagLst xmlns:p="http://schemas.openxmlformats.org/presentationml/2006/main">
  <p:tag name="AS_UNIQUEID" val="16135"/>
</p:tagLst>
</file>

<file path=ppt/tags/tag35.xml><?xml version="1.0" encoding="utf-8"?>
<p:tagLst xmlns:p="http://schemas.openxmlformats.org/presentationml/2006/main">
  <p:tag name="AS_UNIQUEID" val="6814"/>
</p:tagLst>
</file>

<file path=ppt/tags/tag36.xml><?xml version="1.0" encoding="utf-8"?>
<p:tagLst xmlns:p="http://schemas.openxmlformats.org/presentationml/2006/main">
  <p:tag name="AS_UNIQUEID" val="6460"/>
  <p:tag name="KSO_WM_BEAUTIFY_FLAG" val=""/>
</p:tagLst>
</file>

<file path=ppt/tags/tag37.xml><?xml version="1.0" encoding="utf-8"?>
<p:tagLst xmlns:p="http://schemas.openxmlformats.org/presentationml/2006/main">
  <p:tag name="AS_UNIQUEID" val="6474"/>
  <p:tag name="KSO_WM_BEAUTIFY_FLAG" val=""/>
</p:tagLst>
</file>

<file path=ppt/tags/tag38.xml><?xml version="1.0" encoding="utf-8"?>
<p:tagLst xmlns:p="http://schemas.openxmlformats.org/presentationml/2006/main">
  <p:tag name="AS_UNIQUEID" val="6475"/>
  <p:tag name="KSO_WM_BEAUTIFY_FLAG" val=""/>
</p:tagLst>
</file>

<file path=ppt/tags/tag39.xml><?xml version="1.0" encoding="utf-8"?>
<p:tagLst xmlns:p="http://schemas.openxmlformats.org/presentationml/2006/main">
  <p:tag name="AS_UNIQUEID" val="6476"/>
  <p:tag name="KSO_WM_BEAUTIFY_FLAG" val=""/>
</p:tagLst>
</file>

<file path=ppt/tags/tag4.xml><?xml version="1.0" encoding="utf-8"?>
<p:tagLst xmlns:p="http://schemas.openxmlformats.org/presentationml/2006/main">
  <p:tag name="AS_UNIQUEID" val="16132"/>
</p:tagLst>
</file>

<file path=ppt/tags/tag40.xml><?xml version="1.0" encoding="utf-8"?>
<p:tagLst xmlns:p="http://schemas.openxmlformats.org/presentationml/2006/main">
  <p:tag name="AS_UNIQUEID" val="6477"/>
  <p:tag name="KSO_WM_BEAUTIFY_FLAG" val=""/>
</p:tagLst>
</file>

<file path=ppt/tags/tag41.xml><?xml version="1.0" encoding="utf-8"?>
<p:tagLst xmlns:p="http://schemas.openxmlformats.org/presentationml/2006/main">
  <p:tag name="AS_UNIQUEID" val="6478"/>
  <p:tag name="KSO_WM_BEAUTIFY_FLAG" val=""/>
</p:tagLst>
</file>

<file path=ppt/tags/tag42.xml><?xml version="1.0" encoding="utf-8"?>
<p:tagLst xmlns:p="http://schemas.openxmlformats.org/presentationml/2006/main">
  <p:tag name="AS_UNIQUEID" val="39"/>
  <p:tag name="KSO_WM_BEAUTIFY_FLAG" val=""/>
</p:tagLst>
</file>

<file path=ppt/tags/tag43.xml><?xml version="1.0" encoding="utf-8"?>
<p:tagLst xmlns:p="http://schemas.openxmlformats.org/presentationml/2006/main">
  <p:tag name="AS_UNIQUEID" val="16092"/>
</p:tagLst>
</file>

<file path=ppt/tags/tag44.xml><?xml version="1.0" encoding="utf-8"?>
<p:tagLst xmlns:p="http://schemas.openxmlformats.org/presentationml/2006/main">
  <p:tag name="AS_UNIQUEID" val="16093"/>
</p:tagLst>
</file>

<file path=ppt/tags/tag45.xml><?xml version="1.0" encoding="utf-8"?>
<p:tagLst xmlns:p="http://schemas.openxmlformats.org/presentationml/2006/main">
  <p:tag name="AS_UNIQUEID" val="16131"/>
</p:tagLst>
</file>

<file path=ppt/tags/tag46.xml><?xml version="1.0" encoding="utf-8"?>
<p:tagLst xmlns:p="http://schemas.openxmlformats.org/presentationml/2006/main">
  <p:tag name="AS_UNIQUEID" val="16132"/>
</p:tagLst>
</file>

<file path=ppt/tags/tag47.xml><?xml version="1.0" encoding="utf-8"?>
<p:tagLst xmlns:p="http://schemas.openxmlformats.org/presentationml/2006/main">
  <p:tag name="AS_UNIQUEID" val="16133"/>
</p:tagLst>
</file>

<file path=ppt/tags/tag48.xml><?xml version="1.0" encoding="utf-8"?>
<p:tagLst xmlns:p="http://schemas.openxmlformats.org/presentationml/2006/main">
  <p:tag name="AS_UNIQUEID" val="16134"/>
</p:tagLst>
</file>

<file path=ppt/tags/tag49.xml><?xml version="1.0" encoding="utf-8"?>
<p:tagLst xmlns:p="http://schemas.openxmlformats.org/presentationml/2006/main">
  <p:tag name="AS_UNIQUEID" val="16135"/>
</p:tagLst>
</file>

<file path=ppt/tags/tag5.xml><?xml version="1.0" encoding="utf-8"?>
<p:tagLst xmlns:p="http://schemas.openxmlformats.org/presentationml/2006/main">
  <p:tag name="AS_UNIQUEID" val="16133"/>
</p:tagLst>
</file>

<file path=ppt/tags/tag50.xml><?xml version="1.0" encoding="utf-8"?>
<p:tagLst xmlns:p="http://schemas.openxmlformats.org/presentationml/2006/main">
  <p:tag name="AS_UNIQUEID" val="10487"/>
  <p:tag name="KSO_WM_BEAUTIFY_FLAG" val=""/>
</p:tagLst>
</file>

<file path=ppt/tags/tag51.xml><?xml version="1.0" encoding="utf-8"?>
<p:tagLst xmlns:p="http://schemas.openxmlformats.org/presentationml/2006/main">
  <p:tag name="AS_UNIQUEID" val="16092"/>
</p:tagLst>
</file>

<file path=ppt/tags/tag52.xml><?xml version="1.0" encoding="utf-8"?>
<p:tagLst xmlns:p="http://schemas.openxmlformats.org/presentationml/2006/main">
  <p:tag name="AS_UNIQUEID" val="16093"/>
</p:tagLst>
</file>

<file path=ppt/tags/tag53.xml><?xml version="1.0" encoding="utf-8"?>
<p:tagLst xmlns:p="http://schemas.openxmlformats.org/presentationml/2006/main">
  <p:tag name="AS_UNIQUEID" val="16132"/>
</p:tagLst>
</file>

<file path=ppt/tags/tag54.xml><?xml version="1.0" encoding="utf-8"?>
<p:tagLst xmlns:p="http://schemas.openxmlformats.org/presentationml/2006/main">
  <p:tag name="AS_UNIQUEID" val="16133"/>
</p:tagLst>
</file>

<file path=ppt/tags/tag55.xml><?xml version="1.0" encoding="utf-8"?>
<p:tagLst xmlns:p="http://schemas.openxmlformats.org/presentationml/2006/main">
  <p:tag name="AS_UNIQUEID" val="16134"/>
</p:tagLst>
</file>

<file path=ppt/tags/tag56.xml><?xml version="1.0" encoding="utf-8"?>
<p:tagLst xmlns:p="http://schemas.openxmlformats.org/presentationml/2006/main">
  <p:tag name="AS_UNIQUEID" val="16092"/>
</p:tagLst>
</file>

<file path=ppt/tags/tag57.xml><?xml version="1.0" encoding="utf-8"?>
<p:tagLst xmlns:p="http://schemas.openxmlformats.org/presentationml/2006/main">
  <p:tag name="AS_UNIQUEID" val="16093"/>
</p:tagLst>
</file>

<file path=ppt/tags/tag58.xml><?xml version="1.0" encoding="utf-8"?>
<p:tagLst xmlns:p="http://schemas.openxmlformats.org/presentationml/2006/main">
  <p:tag name="AS_UNIQUEID" val="16131"/>
</p:tagLst>
</file>

<file path=ppt/tags/tag59.xml><?xml version="1.0" encoding="utf-8"?>
<p:tagLst xmlns:p="http://schemas.openxmlformats.org/presentationml/2006/main">
  <p:tag name="AS_UNIQUEID" val="16132"/>
</p:tagLst>
</file>

<file path=ppt/tags/tag6.xml><?xml version="1.0" encoding="utf-8"?>
<p:tagLst xmlns:p="http://schemas.openxmlformats.org/presentationml/2006/main">
  <p:tag name="AS_UNIQUEID" val="16134"/>
</p:tagLst>
</file>

<file path=ppt/tags/tag60.xml><?xml version="1.0" encoding="utf-8"?>
<p:tagLst xmlns:p="http://schemas.openxmlformats.org/presentationml/2006/main">
  <p:tag name="AS_UNIQUEID" val="16133"/>
</p:tagLst>
</file>

<file path=ppt/tags/tag61.xml><?xml version="1.0" encoding="utf-8"?>
<p:tagLst xmlns:p="http://schemas.openxmlformats.org/presentationml/2006/main">
  <p:tag name="AS_UNIQUEID" val="16134"/>
</p:tagLst>
</file>

<file path=ppt/tags/tag62.xml><?xml version="1.0" encoding="utf-8"?>
<p:tagLst xmlns:p="http://schemas.openxmlformats.org/presentationml/2006/main">
  <p:tag name="AS_UNIQUEID" val="16135"/>
</p:tagLst>
</file>

<file path=ppt/tags/tag63.xml><?xml version="1.0" encoding="utf-8"?>
<p:tagLst xmlns:p="http://schemas.openxmlformats.org/presentationml/2006/main">
  <p:tag name="AS_UNIQUEID" val="2619"/>
</p:tagLst>
</file>

<file path=ppt/tags/tag64.xml><?xml version="1.0" encoding="utf-8"?>
<p:tagLst xmlns:p="http://schemas.openxmlformats.org/presentationml/2006/main">
  <p:tag name="commondata" val="eyJoZGlkIjoiZWJlMmFjYTg0MDIxMmQ1NjNiMGFhZDFmMmZjNmNkYmQifQ=="/>
</p:tagLst>
</file>

<file path=ppt/tags/tag7.xml><?xml version="1.0" encoding="utf-8"?>
<p:tagLst xmlns:p="http://schemas.openxmlformats.org/presentationml/2006/main">
  <p:tag name="AS_UNIQUEID" val="16135"/>
</p:tagLst>
</file>

<file path=ppt/tags/tag8.xml><?xml version="1.0" encoding="utf-8"?>
<p:tagLst xmlns:p="http://schemas.openxmlformats.org/presentationml/2006/main">
  <p:tag name="AS_UNIQUEID" val="550"/>
</p:tagLst>
</file>

<file path=ppt/tags/tag9.xml><?xml version="1.0" encoding="utf-8"?>
<p:tagLst xmlns:p="http://schemas.openxmlformats.org/presentationml/2006/main">
  <p:tag name="AS_UNIQUEID" val="550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WPS 演示</Application>
  <PresentationFormat/>
  <Paragraphs>84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宋体</vt:lpstr>
      <vt:lpstr>Wingdings</vt:lpstr>
      <vt:lpstr>楷体</vt:lpstr>
      <vt:lpstr>微软雅黑</vt:lpstr>
      <vt:lpstr>Times New Roman</vt:lpstr>
      <vt:lpstr>黑体</vt:lpstr>
      <vt:lpstr>Arial Black</vt:lpstr>
      <vt:lpstr>FZShuSong-Z01S</vt:lpstr>
      <vt:lpstr>Segoe Print</vt:lpstr>
      <vt:lpstr>Arial Unicode MS</vt:lpstr>
      <vt:lpstr>Calibri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影1415238076</cp:lastModifiedBy>
  <cp:revision>6</cp:revision>
  <dcterms:created xsi:type="dcterms:W3CDTF">2025-07-07T03:00:00Z</dcterms:created>
  <dcterms:modified xsi:type="dcterms:W3CDTF">2025-07-11T08:31:17Z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2052-12.1.0.18240</vt:lpwstr>
  </property>
  <property fmtid="{D5CDD505-2E9C-101B-9397-08002B2CF9AE}" pid="3" name="ICV">
    <vt:lpwstr>6EF7DF61B7324DA693D1BF8593FB6AF4_12</vt:lpwstr>
  </property>
</Properties>
</file>