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media/media11.mp3" ContentType="audio/mpeg"/>
  <Override PartName="/ppt/media/media2.mp3" ContentType="audio/mpeg"/>
  <Override PartName="/ppt/media/image3.png" ContentType="image/png"/>
  <Override PartName="/ppt/media/media13.mp3" ContentType="audio/mpeg"/>
  <Override PartName="/ppt/media/image4.png" ContentType="image/png"/>
  <Override PartName="/ppt/media/media9.mp3" ContentType="audio/mpeg"/>
  <Override PartName="/ppt/media/media5.mp3" ContentType="audio/mpeg"/>
  <Override PartName="/ppt/media/image6.png" ContentType="image/png"/>
  <Override PartName="/ppt/media/image10.png" ContentType="image/png"/>
  <Override PartName="/ppt/media/media7.mp3" ContentType="audio/mpeg"/>
  <Override PartName="/ppt/media/image8.png" ContentType="image/png"/>
  <Override PartName="/ppt/media/image12.png" ContentType="image/png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</p:sldIdLst>
  <p:sldSz cx="15849600" cy="88392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move the slide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dt" idx="34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ftr" idx="35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" name="PlaceHolder 6"/>
          <p:cNvSpPr>
            <a:spLocks noGrp="1"/>
          </p:cNvSpPr>
          <p:nvPr>
            <p:ph type="sldNum" idx="36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69C7AABC-483D-4C65-88FA-5572C134644F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生态系统，这不仅仅是生物学课本上的一个名词，它是理解我们这个星球生命如何运作的钥匙。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它描绘了生物与其生存环境之间那密不可分、相互塑造的关系。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研究它，就是探索生命活动的基本法则，也是解开自然界物质循环和能量流动奥秘的关键。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一个生态系统里都有谁？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它们是怎么联系起来的？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简单来说，有生物成分和非生物成分。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生物部分，我们通常按功能分：生产者，比如植物，它们通过光合作用制造有机物，是整个系统的基石；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消费者，从草食动物到顶级掠食者，逐级获取能量；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还有分解者，像细菌、真菌，负责把死亡的生物体分解掉，让物质回归循环。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当然，别忘了非生物成分，阳光、水、空气、土壤这些无机环境，为生命活动提供了必要的条件。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把这些生物联系起来的，就是食物链和复杂的食物网，能量和物质就在这张网中流动。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自然生态系统，如森林、草原、海洋，结构往往更复杂多样；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而农田、城市公园等人工生态系统，则更多体现了人类的需求和干预。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生态系统的核心功能是什么？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两大支柱：能量流动和物质循环。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能量流动，就像一条单行道，从太阳开始，经由生产者，然后一级级传递给消费者，每一步都会损失一部分，所以是单向且逐级递减的。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这就是为什么食物链通常不会太长，能量在传递过程中会大量损耗。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而物质循环则不同，它更像是一个闭合的回路。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比如水循环，水从海洋蒸发，变成云，降下来变成雨雪，渗入地下或流回海洋，周而复始。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还有碳循环、氮循环、磷循环等等，这些元素在生物圈、大气圈、水圈和岩石圈之间不断转换形态，被生物利用，又被归还给环境。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正是这两种功能的协同作用，才维持了生态系统的运转和平衡。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生态系统并非坚不可摧，它有其稳定性，也就是抵抗外界干扰并恢复自身结构与功能的能力。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这种稳定性并非绝对，而是相对的。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什么因素会影响它呢？生物多样性越高，物种间相互替代的可能性就越大，系统就越稳定；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营养结构越复杂，食物网越庞大，能量和物质的通路越多，系统也越能应对冲击。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但反过来，人类活动往往是破坏者。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过度开发、污染排放、引入外来物种……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这些行为都在削弱生态系统的稳定性。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想想看，工业废气导致酸雨，化肥农药造成水体富营养化，外来物种入侵排挤本地物种，这些都是生态系统失衡的明证。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一个健康的生态系统需要时间和空间来恢复，而人类的干扰有时快得让它喘不过气。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生态系统对我们人类意味着什么？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答案是：一切。生态系统服务就是自然生态系统为我们提供的各种好处，这些好处有时显而易见，有时却容易被忽视。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最直接的是供给服务，我们吃的粮食、喝的淡水、盖房子用的木材、治病救人的药材，很多都来自健康的生态系统。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还有调节服务，森林能涵养水源、调节气候，湿地能净化水质、削减洪峰，植被能吸收二氧化碳、释放氧气，这些都是免费的生态保险。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此外，还有文化服务，美丽的自然风光提供休闲娱乐场所，激发艺术灵感，给予人们精神慰藉。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最后是支持服务，像土壤的形成和养分循环，昆虫的授粉，这些都是其他服务的基础，虽然我们不直接消费它们，但没有它们，其他服务也无法持续。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可以说，没有生态系统服务，现代文明根本无法存在。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既然生态系统如此重要，我们该如何保护它？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这已经不是选择题，而是必答题。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生态系统退化最终会反噬人类自身。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我们需要采取切实行动：建立自然保护区，为野生动植物保留最后的家园；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实施生态修复工程，比如退耕还林、湿地恢复，让受损的生态系统有机会自我修复；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转变发展模式，追求经济、社会、环境的可持续性；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更重要的是，提升全社会的环保意识，让每个人都成为生态保护的参与者。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buNone/>
            </a:pPr>
            <a:r>
              <a:rPr b="0" lang="zh-CN" sz="1800" spc="-1" strike="noStrike">
                <a:solidFill>
                  <a:schemeClr val="dk1"/>
                </a:solidFill>
                <a:latin typeface="+mn-lt"/>
                <a:ea typeface="+mn-ea"/>
              </a:rPr>
              <a:t>我们的目标，是构建一个人与自然和谐共生的美好未来。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792360" y="2068200"/>
            <a:ext cx="1426428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9B08BA0-3131-4E88-B60B-C186A05DB93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EC01C013-9827-4ACA-9AC8-F43741CECB2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7B20B685-411E-4F36-85D0-1ABBFAE88C5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506A0CA-A23F-427D-A209-0D1AE1697EF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7B70346-23B6-41D8-B048-A4607979C19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792360" y="2068200"/>
            <a:ext cx="1426428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2DDA814-FAF7-46FC-BC8C-7AA18694B98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5AC74993-B08A-4E59-A5F9-1974A5C3B5E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792360" y="2068200"/>
            <a:ext cx="696096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8101800" y="2068200"/>
            <a:ext cx="696096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D7967D76-F0DB-4646-A882-C573DD5FCE0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CCF2431D-AD7B-4F52-AE63-F6A6FFCF9FA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B6FD2196-F862-46F4-A23E-9D0281CA626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6F14E7D7-5BF4-4C2D-8E6E-C88153C9DA4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AEEF9E4-EEB4-40FB-866C-A7478AA28313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C414943-1979-427A-A7FE-6F1A3540FD13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F1C602F-6B48-4D06-8010-1A080DE9A952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8586A32-6ACC-4846-A0E0-DB2BC9938689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6564373-277F-4792-9BF9-70B461715546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C658676-C6D2-4D0A-8228-7BF65CAA3D69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2A12055-2AD4-486C-A3ED-AD2DEF13576A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D6FAE24-55A2-4B00-9E7A-49F54177D30D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9AAA2B8-2A7A-4C8C-BF25-1298FBF7EA66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619C903-2021-4145-ADED-6A5CEF6C41A6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ADFDD34-821E-49AC-9D55-7C88A052010B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792360" y="352440"/>
            <a:ext cx="14264280" cy="147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title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792360" y="2068200"/>
            <a:ext cx="14264280" cy="51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audio" Target="../media/media2.mp3"/><Relationship Id="rId3" Type="http://schemas.microsoft.com/office/2007/relationships/media" Target="../media/media2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audio" Target="../media/media5.mp3"/><Relationship Id="rId3" Type="http://schemas.microsoft.com/office/2007/relationships/media" Target="../media/media5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audio" Target="../media/media7.mp3"/><Relationship Id="rId3" Type="http://schemas.microsoft.com/office/2007/relationships/media" Target="../media/media7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audio" Target="../media/media9.mp3"/><Relationship Id="rId3" Type="http://schemas.microsoft.com/office/2007/relationships/media" Target="../media/media9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audio" Target="../media/media11.mp3"/><Relationship Id="rId3" Type="http://schemas.microsoft.com/office/2007/relationships/media" Target="../media/media11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audio" Target="../media/media13.mp3"/><Relationship Id="rId3" Type="http://schemas.microsoft.com/office/2007/relationships/media" Target="../media/media13.mp3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74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28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76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728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78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728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80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728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82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7728" fill="hold"/>
                                        <p:tgtEl>
                                          <p:spTgt spid="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1" descr="image.png"/>
          <p:cNvPicPr/>
          <p:nvPr/>
        </p:nvPicPr>
        <p:blipFill>
          <a:blip r:embed="rId1"/>
          <a:stretch/>
        </p:blipFill>
        <p:spPr>
          <a:xfrm>
            <a:off x="0" y="0"/>
            <a:ext cx="15849360" cy="8838720"/>
          </a:xfrm>
          <a:prstGeom prst="rect">
            <a:avLst/>
          </a:prstGeom>
          <a:ln w="0">
            <a:noFill/>
          </a:ln>
        </p:spPr>
      </p:pic>
      <p:pic>
        <p:nvPicPr>
          <p:cNvPr id="84" name="" descr="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80" y="6400800"/>
            <a:ext cx="456840" cy="45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7728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LibreOffice/24.2.7.2$Linux_X86_64 LibreOffice_project/420$Build-2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en-US</dc:language>
  <cp:lastModifiedBy>Steve Canny</cp:lastModifiedBy>
  <dcterms:modified xsi:type="dcterms:W3CDTF">2013-01-27T09:15:58Z</dcterms:modified>
  <cp:revision>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 "1", "ContentProducer": "001191310115MA1H9U6C1800000", "ProduceID": "Metasota_412b42ef9ad4b81b02b0077582e3cb85", "ContentPropagator": "001191310115MA1H9U6C1800000", "PropagateID": "Metasota_412b42ef9ad4b81b02b0077582e3cb85", "ReservedCode1": null, "ReservedCode2": null}</vt:lpwstr>
  </property>
  <property fmtid="{D5CDD505-2E9C-101B-9397-08002B2CF9AE}" pid="3" name="PresentationFormat">
    <vt:lpwstr>On-screen Show (4:3)</vt:lpwstr>
  </property>
</Properties>
</file>