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0" r:id="rId3"/>
    <p:sldId id="272" r:id="rId4"/>
    <p:sldId id="273" r:id="rId5"/>
    <p:sldId id="274" r:id="rId6"/>
    <p:sldId id="275" r:id="rId7"/>
    <p:sldId id="276" r:id="rId8"/>
    <p:sldId id="277" r:id="rId9"/>
  </p:sldIdLst>
  <p:sldSz cx="12192000" cy="6858000"/>
  <p:notesSz cx="6858000" cy="9144000"/>
  <p:custDataLst>
    <p:tags r:id="rId14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24" userDrawn="1">
          <p15:clr>
            <a:srgbClr val="A4A3A4"/>
          </p15:clr>
        </p15:guide>
        <p15:guide id="2" pos="385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231759764" name="仙楼未上" initials="仙" lastIdx="0" clrIdx="0"/>
  <p:cmAuthor id="1" name="薛 华林" initials="薛" lastIdx="0" clrIdx="0"/>
  <p:cmAuthor id="2" name="Administrator" initials="A" lastIdx="0" clrIdx="0"/>
  <p:cmAuthor id="0" name="未知用户1" initials="未知用户1" lastIdx="0" clrIdx="2"/>
  <p:cmAuthor id="3" name="Lenovo" initials="L" lastIdx="0" clrIdx="2"/>
  <p:cmAuthor id="7" name="kingsoft" initials="k" lastIdx="0" clrIdx="0"/>
  <p:cmAuthor id="9" name="作者" initials="作" lastIdx="0" clrIdx="24"/>
  <p:cmAuthor id="10" name="yyyaogd@126.com" initials="y" lastIdx="0" clrIdx="0"/>
  <p:cmAuthor id="11" name="wucj" initials="w" lastIdx="0" clrIdx="0"/>
  <p:cmAuthor id="12" name="SkyUser" initials="S" lastIdx="0" clrIdx="0"/>
  <p:cmAuthor id="6" name="雨林木风" initials="" lastIdx="0" clrIdx="0"/>
  <p:cmAuthor id="8" name="姜伟光" initials="姜" lastIdx="0" clrIdx="0"/>
  <p:cmAuthor id="5" name="宋洁然" initials="宋" lastIdx="0" clrIdx="1"/>
  <p:cmAuthor id="4" name="lenovo" initials="l" lastIdx="0" clrIdx="0"/>
  <p:cmAuthor id="14" name="珠珠的电脑" initials="珠" lastIdx="0" clrIdx="13"/>
  <p:cmAuthor id="15" name="admin" initials="a" lastIdx="0" clrIdx="14"/>
  <p:cmAuthor id="13" name="54410" initials="5" lastIdx="0" clrIdx="12"/>
  <p:cmAuthor id="17" name="86187" initials="8" lastIdx="0" clrIdx="16"/>
  <p:cmAuthor id="18" name="宁鹏鹏" initials="宁" lastIdx="0" clrIdx="17"/>
  <p:cmAuthor id="16" name="aurora" initials="a" lastIdx="0" clrIdx="1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4824"/>
    <a:srgbClr val="004930"/>
    <a:srgbClr val="016543"/>
    <a:srgbClr val="016E49"/>
    <a:srgbClr val="028458"/>
    <a:srgbClr val="D5E8CF"/>
    <a:srgbClr val="C4DEBB"/>
    <a:srgbClr val="A6C5BF"/>
    <a:srgbClr val="7CB6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024"/>
        <p:guide pos="3854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16.xml"/><Relationship Id="rId13" Type="http://schemas.openxmlformats.org/officeDocument/2006/relationships/commentAuthors" Target="commentAuthors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10301605" y="6136005"/>
            <a:ext cx="1895475" cy="721360"/>
            <a:chOff x="16223" y="9663"/>
            <a:chExt cx="2985" cy="1136"/>
          </a:xfrm>
        </p:grpSpPr>
        <p:sp>
          <p:nvSpPr>
            <p:cNvPr id="7" name="Freeform 9"/>
            <p:cNvSpPr/>
            <p:nvPr userDrawn="1">
              <p:custDataLst>
                <p:tags r:id="rId2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8" name="Freeform 10"/>
            <p:cNvSpPr/>
            <p:nvPr userDrawn="1">
              <p:custDataLst>
                <p:tags r:id="rId3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 dirty="0">
              <a:latin typeface="Arial" panose="020B0604020202020204" pitchFamily="34" charset="0"/>
            </a:endParaRPr>
          </a:p>
        </p:txBody>
      </p:sp>
      <p:grpSp>
        <p:nvGrpSpPr>
          <p:cNvPr id="6" name="组合 5"/>
          <p:cNvGrpSpPr/>
          <p:nvPr userDrawn="1">
            <p:custDataLst>
              <p:tags r:id="rId2"/>
            </p:custDataLst>
          </p:nvPr>
        </p:nvGrpSpPr>
        <p:grpSpPr>
          <a:xfrm>
            <a:off x="320887" y="81280"/>
            <a:ext cx="15891933" cy="699487"/>
            <a:chOff x="381000" y="203200"/>
            <a:chExt cx="11918950" cy="699487"/>
          </a:xfrm>
        </p:grpSpPr>
        <p:grpSp>
          <p:nvGrpSpPr>
            <p:cNvPr id="7" name="组合 6"/>
            <p:cNvGrpSpPr/>
            <p:nvPr>
              <p:custDataLst>
                <p:tags r:id="rId3"/>
              </p:custDataLst>
            </p:nvPr>
          </p:nvGrpSpPr>
          <p:grpSpPr>
            <a:xfrm>
              <a:off x="381000" y="203200"/>
              <a:ext cx="711200" cy="698500"/>
              <a:chOff x="2133600" y="1384300"/>
              <a:chExt cx="711200" cy="698500"/>
            </a:xfrm>
          </p:grpSpPr>
          <p:sp>
            <p:nvSpPr>
              <p:cNvPr id="8" name="平行四边形 7"/>
              <p:cNvSpPr/>
              <p:nvPr>
                <p:custDataLst>
                  <p:tags r:id="rId4"/>
                </p:custDataLst>
              </p:nvPr>
            </p:nvSpPr>
            <p:spPr>
              <a:xfrm>
                <a:off x="2311400" y="1384300"/>
                <a:ext cx="533400" cy="533400"/>
              </a:xfrm>
              <a:prstGeom prst="parallelogram">
                <a:avLst/>
              </a:prstGeom>
              <a:solidFill>
                <a:srgbClr val="7CB683">
                  <a:alpha val="6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平行四边形 8"/>
              <p:cNvSpPr/>
              <p:nvPr>
                <p:custDataLst>
                  <p:tags r:id="rId5"/>
                </p:custDataLst>
              </p:nvPr>
            </p:nvSpPr>
            <p:spPr>
              <a:xfrm>
                <a:off x="2133600" y="1549400"/>
                <a:ext cx="533400" cy="533400"/>
              </a:xfrm>
              <a:prstGeom prst="parallelogram">
                <a:avLst/>
              </a:prstGeom>
              <a:solidFill>
                <a:srgbClr val="016E49">
                  <a:alpha val="8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矩形 9"/>
            <p:cNvSpPr/>
            <p:nvPr>
              <p:custDataLst>
                <p:tags r:id="rId6"/>
              </p:custDataLst>
            </p:nvPr>
          </p:nvSpPr>
          <p:spPr>
            <a:xfrm>
              <a:off x="1200150" y="856968"/>
              <a:ext cx="11099800" cy="45719"/>
            </a:xfrm>
            <a:prstGeom prst="rect">
              <a:avLst/>
            </a:prstGeom>
            <a:gradFill flip="none" rotWithShape="1">
              <a:gsLst>
                <a:gs pos="1000">
                  <a:srgbClr val="016E49"/>
                </a:gs>
                <a:gs pos="5000">
                  <a:srgbClr val="016E49"/>
                </a:gs>
                <a:gs pos="63000">
                  <a:srgbClr val="92D050"/>
                </a:gs>
                <a:gs pos="96000">
                  <a:srgbClr val="C4DEBB"/>
                </a:gs>
                <a:gs pos="84000">
                  <a:srgbClr val="9CCB88">
                    <a:alpha val="100000"/>
                  </a:srgbClr>
                </a:gs>
                <a:gs pos="91000">
                  <a:srgbClr val="C4DEB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1" name="组合 10"/>
          <p:cNvGrpSpPr/>
          <p:nvPr userDrawn="1"/>
        </p:nvGrpSpPr>
        <p:grpSpPr>
          <a:xfrm>
            <a:off x="13735473" y="6136005"/>
            <a:ext cx="2527300" cy="721360"/>
            <a:chOff x="16223" y="9663"/>
            <a:chExt cx="2985" cy="1136"/>
          </a:xfrm>
        </p:grpSpPr>
        <p:sp>
          <p:nvSpPr>
            <p:cNvPr id="12" name="Freeform 9"/>
            <p:cNvSpPr/>
            <p:nvPr userDrawn="1">
              <p:custDataLst>
                <p:tags r:id="rId7"/>
              </p:custDataLst>
            </p:nvPr>
          </p:nvSpPr>
          <p:spPr bwMode="auto">
            <a:xfrm>
              <a:off x="16680" y="9663"/>
              <a:ext cx="2528" cy="1137"/>
            </a:xfrm>
            <a:custGeom>
              <a:avLst/>
              <a:gdLst>
                <a:gd name="T0" fmla="*/ 2147483647 w 2088"/>
                <a:gd name="T1" fmla="*/ 0 h 1048"/>
                <a:gd name="T2" fmla="*/ 2147483647 w 2088"/>
                <a:gd name="T3" fmla="*/ 2147483647 h 1048"/>
                <a:gd name="T4" fmla="*/ 0 w 2088"/>
                <a:gd name="T5" fmla="*/ 2147483647 h 1048"/>
                <a:gd name="T6" fmla="*/ 2147483647 w 2088"/>
                <a:gd name="T7" fmla="*/ 0 h 1048"/>
                <a:gd name="T8" fmla="*/ 2147483647 w 2088"/>
                <a:gd name="T9" fmla="*/ 0 h 10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8"/>
                <a:gd name="T16" fmla="*/ 0 h 1048"/>
                <a:gd name="T17" fmla="*/ 2088 w 2088"/>
                <a:gd name="T18" fmla="*/ 1048 h 10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8" h="1048">
                  <a:moveTo>
                    <a:pt x="2088" y="0"/>
                  </a:moveTo>
                  <a:lnTo>
                    <a:pt x="2088" y="1048"/>
                  </a:lnTo>
                  <a:lnTo>
                    <a:pt x="0" y="1048"/>
                  </a:lnTo>
                  <a:lnTo>
                    <a:pt x="662" y="0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7CB683">
                <a:alpha val="78000"/>
              </a:srgbClr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3" name="Freeform 10"/>
            <p:cNvSpPr/>
            <p:nvPr userDrawn="1">
              <p:custDataLst>
                <p:tags r:id="rId8"/>
              </p:custDataLst>
            </p:nvPr>
          </p:nvSpPr>
          <p:spPr bwMode="auto">
            <a:xfrm>
              <a:off x="16223" y="9921"/>
              <a:ext cx="2985" cy="879"/>
            </a:xfrm>
            <a:custGeom>
              <a:avLst/>
              <a:gdLst>
                <a:gd name="T0" fmla="*/ 2147483647 w 2467"/>
                <a:gd name="T1" fmla="*/ 0 h 843"/>
                <a:gd name="T2" fmla="*/ 2147483647 w 2467"/>
                <a:gd name="T3" fmla="*/ 2147483647 h 843"/>
                <a:gd name="T4" fmla="*/ 0 w 2467"/>
                <a:gd name="T5" fmla="*/ 2147483647 h 843"/>
                <a:gd name="T6" fmla="*/ 2147483647 w 2467"/>
                <a:gd name="T7" fmla="*/ 0 h 843"/>
                <a:gd name="T8" fmla="*/ 2147483647 w 2467"/>
                <a:gd name="T9" fmla="*/ 0 h 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7"/>
                <a:gd name="T16" fmla="*/ 0 h 843"/>
                <a:gd name="T17" fmla="*/ 2467 w 2467"/>
                <a:gd name="T18" fmla="*/ 843 h 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7" h="843">
                  <a:moveTo>
                    <a:pt x="2467" y="0"/>
                  </a:moveTo>
                  <a:lnTo>
                    <a:pt x="2467" y="843"/>
                  </a:lnTo>
                  <a:lnTo>
                    <a:pt x="0" y="843"/>
                  </a:lnTo>
                  <a:lnTo>
                    <a:pt x="533" y="0"/>
                  </a:lnTo>
                  <a:lnTo>
                    <a:pt x="2467" y="0"/>
                  </a:lnTo>
                  <a:close/>
                </a:path>
              </a:pathLst>
            </a:custGeom>
            <a:solidFill>
              <a:srgbClr val="016E49"/>
            </a:solidFill>
            <a:ln>
              <a:noFill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矩形 7"/>
          <p:cNvSpPr/>
          <p:nvPr/>
        </p:nvSpPr>
        <p:spPr>
          <a:xfrm>
            <a:off x="-9525" y="0"/>
            <a:ext cx="12201525" cy="6884670"/>
          </a:xfrm>
          <a:prstGeom prst="rect">
            <a:avLst/>
          </a:prstGeom>
          <a:solidFill>
            <a:srgbClr val="D5E8CF">
              <a:alpha val="65000"/>
            </a:srgbClr>
          </a:solidFill>
          <a:ln w="6350">
            <a:noFill/>
          </a:ln>
        </p:spPr>
        <p:txBody>
          <a:bodyPr vert="horz" wrap="square" anchor="ctr" anchorCtr="0"/>
          <a:p>
            <a:pPr algn="ctr"/>
            <a:endParaRPr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8" name="任意多边形: 形状 17"/>
          <p:cNvSpPr/>
          <p:nvPr/>
        </p:nvSpPr>
        <p:spPr>
          <a:xfrm>
            <a:off x="12238883" y="-297639"/>
            <a:ext cx="2241629" cy="1205176"/>
          </a:xfrm>
          <a:custGeom>
            <a:avLst/>
            <a:gdLst>
              <a:gd name="connsiteX0" fmla="*/ 0 w 1681222"/>
              <a:gd name="connsiteY0" fmla="*/ 0 h 903882"/>
              <a:gd name="connsiteX1" fmla="*/ 1681222 w 1681222"/>
              <a:gd name="connsiteY1" fmla="*/ 0 h 903882"/>
              <a:gd name="connsiteX2" fmla="*/ 1681222 w 1681222"/>
              <a:gd name="connsiteY2" fmla="*/ 903882 h 903882"/>
              <a:gd name="connsiteX3" fmla="*/ 0 w 1681222"/>
              <a:gd name="connsiteY3" fmla="*/ 903882 h 903882"/>
              <a:gd name="connsiteX4" fmla="*/ 0 w 1681222"/>
              <a:gd name="connsiteY4" fmla="*/ 0 h 9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1222" h="903881">
                <a:moveTo>
                  <a:pt x="0" y="0"/>
                </a:moveTo>
                <a:lnTo>
                  <a:pt x="1681222" y="0"/>
                </a:lnTo>
                <a:lnTo>
                  <a:pt x="1681222" y="903882"/>
                </a:lnTo>
                <a:lnTo>
                  <a:pt x="0" y="9038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</p:txBody>
      </p:sp>
      <p:sp>
        <p:nvSpPr>
          <p:cNvPr id="24" name="任意多边形: 形状 23"/>
          <p:cNvSpPr/>
          <p:nvPr/>
        </p:nvSpPr>
        <p:spPr>
          <a:xfrm>
            <a:off x="12238883" y="3112209"/>
            <a:ext cx="2241629" cy="1205176"/>
          </a:xfrm>
          <a:custGeom>
            <a:avLst/>
            <a:gdLst>
              <a:gd name="connsiteX0" fmla="*/ 0 w 1681222"/>
              <a:gd name="connsiteY0" fmla="*/ 0 h 903882"/>
              <a:gd name="connsiteX1" fmla="*/ 1681222 w 1681222"/>
              <a:gd name="connsiteY1" fmla="*/ 0 h 903882"/>
              <a:gd name="connsiteX2" fmla="*/ 1681222 w 1681222"/>
              <a:gd name="connsiteY2" fmla="*/ 903882 h 903882"/>
              <a:gd name="connsiteX3" fmla="*/ 0 w 1681222"/>
              <a:gd name="connsiteY3" fmla="*/ 903882 h 903882"/>
              <a:gd name="connsiteX4" fmla="*/ 0 w 1681222"/>
              <a:gd name="connsiteY4" fmla="*/ 0 h 9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1222" h="903881">
                <a:moveTo>
                  <a:pt x="0" y="0"/>
                </a:moveTo>
                <a:lnTo>
                  <a:pt x="1681222" y="0"/>
                </a:lnTo>
                <a:lnTo>
                  <a:pt x="1681222" y="903882"/>
                </a:lnTo>
                <a:lnTo>
                  <a:pt x="0" y="9038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1200" kern="1200"/>
          </a:p>
        </p:txBody>
      </p:sp>
      <p:sp>
        <p:nvSpPr>
          <p:cNvPr id="14" name="任意多边形: 形状 13"/>
          <p:cNvSpPr/>
          <p:nvPr/>
        </p:nvSpPr>
        <p:spPr>
          <a:xfrm>
            <a:off x="11278776" y="6814556"/>
            <a:ext cx="2241629" cy="1205176"/>
          </a:xfrm>
          <a:custGeom>
            <a:avLst/>
            <a:gdLst>
              <a:gd name="connsiteX0" fmla="*/ 0 w 1681222"/>
              <a:gd name="connsiteY0" fmla="*/ 0 h 903882"/>
              <a:gd name="connsiteX1" fmla="*/ 1681222 w 1681222"/>
              <a:gd name="connsiteY1" fmla="*/ 0 h 903882"/>
              <a:gd name="connsiteX2" fmla="*/ 1681222 w 1681222"/>
              <a:gd name="connsiteY2" fmla="*/ 903882 h 903882"/>
              <a:gd name="connsiteX3" fmla="*/ 0 w 1681222"/>
              <a:gd name="connsiteY3" fmla="*/ 903882 h 903882"/>
              <a:gd name="connsiteX4" fmla="*/ 0 w 1681222"/>
              <a:gd name="connsiteY4" fmla="*/ 0 h 90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1222" h="903881">
                <a:moveTo>
                  <a:pt x="0" y="0"/>
                </a:moveTo>
                <a:lnTo>
                  <a:pt x="1681222" y="0"/>
                </a:lnTo>
                <a:lnTo>
                  <a:pt x="1681222" y="903882"/>
                </a:lnTo>
                <a:lnTo>
                  <a:pt x="0" y="9038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2880" tIns="182880" rIns="182880" bIns="182880" numCol="1" spcCol="1270" anchor="ctr" anchorCtr="0">
            <a:noAutofit/>
          </a:bodyPr>
          <a:lstStyle/>
          <a:p>
            <a:pPr marL="0" lvl="0" indent="0" algn="l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4800" kern="1200"/>
          </a:p>
        </p:txBody>
      </p:sp>
      <p:sp>
        <p:nvSpPr>
          <p:cNvPr id="2050" name="TextBox 3"/>
          <p:cNvSpPr txBox="1"/>
          <p:nvPr/>
        </p:nvSpPr>
        <p:spPr>
          <a:xfrm>
            <a:off x="-24765" y="116840"/>
            <a:ext cx="121716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00000"/>
              </a:lnSpc>
            </a:pPr>
            <a:r>
              <a:rPr lang="zh-CN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人教版（</a:t>
            </a:r>
            <a:r>
              <a:rPr lang="en-US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2019</a:t>
            </a:r>
            <a:r>
              <a:rPr lang="zh-CN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）选择性必修</a:t>
            </a:r>
            <a:r>
              <a:rPr lang="en-US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课程资源库</a:t>
            </a:r>
            <a:r>
              <a:rPr lang="en-US" altLang="zh-CN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—— </a:t>
            </a:r>
            <a:r>
              <a:rPr lang="zh-CN" altLang="en-US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课前</a:t>
            </a:r>
            <a:r>
              <a:rPr lang="zh-CN" altLang="en-US" sz="3200" b="1" dirty="0">
                <a:solidFill>
                  <a:srgbClr val="22482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预习</a:t>
            </a:r>
            <a:endParaRPr lang="zh-CN" altLang="en-US" sz="3200" b="1" dirty="0">
              <a:solidFill>
                <a:srgbClr val="224824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525" y="2133600"/>
            <a:ext cx="6710680" cy="1753235"/>
          </a:xfrm>
          <a:prstGeom prst="rect">
            <a:avLst/>
          </a:prstGeom>
          <a:noFill/>
          <a:ln w="22225">
            <a:solidFill>
              <a:srgbClr val="028458"/>
            </a:solidFill>
          </a:ln>
        </p:spPr>
        <p:txBody>
          <a:bodyPr wrap="square" rtlCol="0">
            <a:spAutoFit/>
          </a:bodyPr>
          <a:p>
            <a:pPr marR="0" algn="ctr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kumimoji="0" lang="en-US" altLang="zh-CN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kumimoji="0" lang="zh-CN" altLang="en-US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章  种群及其动态</a:t>
            </a:r>
            <a:endParaRPr kumimoji="0" lang="en-US" altLang="zh-CN" sz="3600" b="1" kern="1200" cap="none" spc="0" normalizeH="0" baseline="0" noProof="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0" algn="ctr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kumimoji="0" lang="en-US" altLang="zh-CN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kumimoji="0" lang="zh-CN" altLang="en-US" sz="3600" b="1" kern="1200" cap="none" spc="0" normalizeH="0" baseline="0" noProof="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  种群数量</a:t>
            </a:r>
            <a:r>
              <a:rPr lang="zh-CN" altLang="en-US" sz="3600" b="1" noProof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</a:t>
            </a:r>
            <a:r>
              <a:rPr lang="zh-CN" altLang="en-US" sz="3600" b="1" noProof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变化</a:t>
            </a:r>
            <a:endParaRPr lang="zh-CN" altLang="en-US" sz="3600" b="1" noProof="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7162165" y="1484630"/>
            <a:ext cx="4741545" cy="32385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3" name="文本框 99"/>
          <p:cNvSpPr txBox="1"/>
          <p:nvPr/>
        </p:nvSpPr>
        <p:spPr>
          <a:xfrm>
            <a:off x="1270000" y="1344295"/>
            <a:ext cx="945832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lang="zh-CN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1.通过探究培养液中酵母菌种群数量的变化等活动,尝试建立数学模型表征和解释种群的数量变化。</a:t>
            </a:r>
            <a:endParaRPr lang="zh-CN" altLang="zh-CN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zh-CN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2.举例说明种群的“J”形增长、“S”形增长、波动等数量变化情况。</a:t>
            </a:r>
            <a:endParaRPr lang="zh-CN" altLang="zh-CN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zh-CN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3.阐明环境容纳量原理在实践中的应用。</a:t>
            </a:r>
            <a:endParaRPr lang="zh-CN" altLang="zh-CN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zh-CN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485900" y="188595"/>
            <a:ext cx="191452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学习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目标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1210945" y="279400"/>
            <a:ext cx="9818370" cy="6000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sz="2000" noProof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方正书宋_GBK" charset="0"/>
              </a:rPr>
              <a:t>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1.数学模型:是用来描述一个系统或它的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形式。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2.研究方法或步骤:观察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en-US" alt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,提出问题→提出合理的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</a:t>
            </a:r>
            <a:r>
              <a:rPr lang="en-US" alt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→根据实验数据,用</a:t>
            </a:r>
            <a:r>
              <a:rPr lang="zh-CN" sz="2400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适当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形式对事物的性质进行表达,即建立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→通过进一步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</a:t>
            </a:r>
            <a:r>
              <a:rPr lang="en-US" alt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</a:t>
            </a:r>
            <a:r>
              <a:rPr lang="zh-CN" altLang="en-US" sz="2400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等,对模型进行检验或修正。 3.表现形式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(1)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(2)曲线图。优点:能更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地反映出种群数量的增长趋势。</a:t>
            </a:r>
            <a:r>
              <a:rPr lang="en-US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4.建构数学模型的意义: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zh-CN" sz="2400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</a:t>
            </a:r>
            <a:r>
              <a:rPr lang="zh-CN" sz="24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种群数量的变化。</a:t>
            </a:r>
            <a:endParaRPr lang="zh-CN" sz="2000" noProof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方正书宋_GBK" charset="0"/>
            </a:endParaRPr>
          </a:p>
          <a:p>
            <a:pPr>
              <a:lnSpc>
                <a:spcPct val="150000"/>
              </a:lnSpc>
            </a:pPr>
            <a:r>
              <a:rPr lang="en-US" sz="2000" noProof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书宋_GBK" charset="0"/>
              </a:rPr>
              <a:t> </a:t>
            </a:r>
            <a:endParaRPr lang="zh-CN" altLang="en-US" sz="2000" noProof="1"/>
          </a:p>
        </p:txBody>
      </p:sp>
      <p:sp>
        <p:nvSpPr>
          <p:cNvPr id="2" name="文本框 1"/>
          <p:cNvSpPr txBox="1"/>
          <p:nvPr/>
        </p:nvSpPr>
        <p:spPr>
          <a:xfrm>
            <a:off x="6641465" y="815975"/>
            <a:ext cx="8585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性质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845425" y="800100"/>
            <a:ext cx="86868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数学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016443" y="1931353"/>
            <a:ext cx="145891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研究对象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671945" y="1915795"/>
            <a:ext cx="8477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假设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03070" y="2493010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数学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373620" y="2490470"/>
            <a:ext cx="15627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数学模型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313305" y="3022600"/>
            <a:ext cx="8204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观察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703070" y="4113530"/>
            <a:ext cx="16135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数学公式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295140" y="4725035"/>
            <a:ext cx="9728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直观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663565" y="5229225"/>
            <a:ext cx="94361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解释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888480" y="5226685"/>
            <a:ext cx="8858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预测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425315" y="5226685"/>
            <a:ext cx="96901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描述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1342390" y="188595"/>
            <a:ext cx="503618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一、建构种群增长模型的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方法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文本框 99"/>
          <p:cNvSpPr txBox="1"/>
          <p:nvPr/>
        </p:nvSpPr>
        <p:spPr>
          <a:xfrm>
            <a:off x="2279650" y="3717925"/>
            <a:ext cx="707707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endParaRPr lang="zh-CN" altLang="zh-CN" sz="20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3.环境容纳量的含义：</a:t>
            </a:r>
            <a:r>
              <a:rPr lang="en-US" altLang="zh-CN" sz="2000" u="sng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                                                                         </a:t>
            </a:r>
            <a:endParaRPr lang="zh-CN" altLang="zh-CN" sz="200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en-US" altLang="zh-CN" sz="2000" u="sng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                             </a:t>
            </a:r>
            <a:endParaRPr lang="zh-CN" altLang="en-US" sz="20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3" name="文本框 2"/>
          <p:cNvSpPr txBox="1"/>
          <p:nvPr/>
        </p:nvSpPr>
        <p:spPr>
          <a:xfrm>
            <a:off x="2206625" y="1196975"/>
            <a:ext cx="450342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1.“J”形增长模型发生的条件：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124" name="文本框 3"/>
          <p:cNvSpPr txBox="1"/>
          <p:nvPr/>
        </p:nvSpPr>
        <p:spPr>
          <a:xfrm>
            <a:off x="2279650" y="2600325"/>
            <a:ext cx="457009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2.“S”形增长模型发生的条件：</a:t>
            </a:r>
            <a:endParaRPr lang="zh-CN" altLang="en-US"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08555" y="1844675"/>
            <a:ext cx="840930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食物和空间条件充裕、气候适宜、没有天敌和其他竞争物种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08238" y="3284538"/>
            <a:ext cx="50800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资源、空间有限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338705" y="4797425"/>
            <a:ext cx="9321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一定的环境条件所能维持的种群最大数量称为环境容纳量，又称K值</a:t>
            </a:r>
            <a:endParaRPr lang="zh-CN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1342390" y="188595"/>
            <a:ext cx="639699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zh-CN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二、种群的“J”形增长和“S”形增长</a:t>
            </a:r>
            <a:endParaRPr lang="zh-CN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文本框 1"/>
          <p:cNvSpPr txBox="1"/>
          <p:nvPr/>
        </p:nvSpPr>
        <p:spPr>
          <a:xfrm>
            <a:off x="1274445" y="834390"/>
            <a:ext cx="6654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完成表格“J”形增长和“S”形增长的区别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1429068" y="2928303"/>
          <a:ext cx="8926195" cy="33699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4350"/>
                <a:gridCol w="2923540"/>
                <a:gridCol w="2948305"/>
              </a:tblGrid>
              <a:tr h="39560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“J”形增长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“S”形增长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77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前提条件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815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有无</a:t>
                      </a:r>
                      <a:r>
                        <a:rPr lang="en-US" sz="2400" b="0" i="1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K </a:t>
                      </a: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值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种群增长速率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种群增长率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848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相互关系(曲线模型)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76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3511550" y="1353820"/>
            <a:ext cx="4572000" cy="15449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2838450" y="3932238"/>
            <a:ext cx="5080000" cy="5295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endParaRPr lang="en-US" sz="1050" noProof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方正书宋_GBK" charset="0"/>
            </a:endParaRPr>
          </a:p>
          <a:p>
            <a:endParaRPr lang="zh-CN" altLang="en-US" noProof="1"/>
          </a:p>
        </p:txBody>
      </p:sp>
      <p:sp>
        <p:nvSpPr>
          <p:cNvPr id="4" name="文本框 3"/>
          <p:cNvSpPr txBox="1"/>
          <p:nvPr/>
        </p:nvSpPr>
        <p:spPr>
          <a:xfrm>
            <a:off x="4625975" y="3357245"/>
            <a:ext cx="276669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资源无限,空间无限,不受其他生物制约</a:t>
            </a:r>
            <a:r>
              <a:rPr lang="en-US" altLang="zh-CN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475855" y="3357245"/>
            <a:ext cx="270002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宋体" panose="02010600030101010101" pitchFamily="2" charset="-122"/>
              </a:rPr>
              <a:t>资源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宋体" panose="02010600030101010101" pitchFamily="2" charset="-122"/>
              </a:rPr>
              <a:t>有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宋体" panose="02010600030101010101" pitchFamily="2" charset="-122"/>
              </a:rPr>
              <a:t>限,空间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宋体" panose="02010600030101010101" pitchFamily="2" charset="-122"/>
              </a:rPr>
              <a:t>有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宋体" panose="02010600030101010101" pitchFamily="2" charset="-122"/>
              </a:rPr>
              <a:t>限,受其他生物制约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宋体" panose="02010600030101010101" pitchFamily="2" charset="-122"/>
              </a:rPr>
              <a:t> 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440045" y="4264978"/>
            <a:ext cx="169703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无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509000" y="4249103"/>
            <a:ext cx="169703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有</a:t>
            </a:r>
            <a:endParaRPr lang="zh-CN" altLang="zh-CN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164138" y="4806315"/>
            <a:ext cx="169703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逐渐增大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635875" y="4734560"/>
            <a:ext cx="252920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变化(0→最大→0)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291138" y="5292090"/>
            <a:ext cx="169703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不变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161655" y="5292090"/>
            <a:ext cx="169703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持续减小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924040" y="5777548"/>
            <a:ext cx="16986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见上图</a:t>
            </a:r>
            <a:endParaRPr lang="zh-CN" altLang="en-US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1342390" y="188595"/>
            <a:ext cx="639699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zh-CN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二、种群的“J”形增长和“S”形增长</a:t>
            </a:r>
            <a:endParaRPr lang="zh-CN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190500" y="1052830"/>
            <a:ext cx="11858625" cy="4892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>
              <a:lnSpc>
                <a:spcPct val="100000"/>
              </a:lnSpc>
            </a:pPr>
            <a:r>
              <a:rPr lang="en-US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.阅读教材P</a:t>
            </a:r>
            <a:r>
              <a:rPr lang="en-US" sz="2400" b="1" baseline="-250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最后一段以及</a:t>
            </a:r>
            <a:r>
              <a:rPr lang="en-US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lang="en-US" sz="2400" b="1" baseline="-25000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“思考·讨论:环境容纳量与现实生活”,并完成以下问题。（</a:t>
            </a:r>
            <a:r>
              <a:rPr lang="en-US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en-US" sz="2400" b="1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 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en-US" alt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2的应用</a:t>
            </a:r>
            <a:r>
              <a:rPr lang="en-US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①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野生资源开发与利用海洋捕捞时应注意捕捞后,使种群数量在</a:t>
            </a:r>
            <a:r>
              <a:rPr lang="en-US" sz="2400" b="1" i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/2左右,原因是</a:t>
            </a:r>
            <a:endParaRPr lang="zh-CN" sz="2400" b="1" noProof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00000"/>
              </a:lnSpc>
            </a:pPr>
            <a:r>
              <a:rPr lang="zh-CN" sz="2400" b="1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　　 　　</a:t>
            </a:r>
            <a:r>
              <a:rPr lang="en-US" altLang="zh-CN" sz="2400" b="1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</a:t>
            </a:r>
            <a:r>
              <a:rPr lang="zh-CN" sz="2400" b="1" u="sng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400" b="1" u="sng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sz="2400" b="1" u="sng" noProof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　　　　　　　　　　　　　　　</a:t>
            </a:r>
            <a:r>
              <a:rPr lang="en-US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②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有害动物防治及时控制种群数量,严防达到</a:t>
            </a:r>
            <a:r>
              <a:rPr lang="en-US" alt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以下。</a:t>
            </a:r>
            <a:r>
              <a:rPr lang="en-US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（2）K值的应用①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有害生物防治改变生态环境(如为防鼠害而封储粮食、清除生活垃圾、保护鼠的天敌等),降低</a:t>
            </a:r>
            <a:r>
              <a:rPr lang="en-US" alt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sz="2400" b="1" u="sng" noProof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00000"/>
              </a:lnSpc>
            </a:pPr>
            <a:r>
              <a:rPr lang="en-US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②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保护濒危生物建立自然保护区,改善大熊猫的栖息环境,提高</a:t>
            </a:r>
            <a:r>
              <a:rPr lang="en-US" alt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lang="zh-CN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lang="en-US" sz="2400" b="1" noProof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sz="2400" b="1" noProof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79650" y="2565400"/>
            <a:ext cx="53105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400" b="1" noProof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此时种群增长速率最大,再生能力最强</a:t>
            </a:r>
            <a:endParaRPr lang="zh-CN" altLang="en-US" sz="2400" b="1" noProof="1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171" name="文本框 3"/>
          <p:cNvSpPr txBox="1"/>
          <p:nvPr/>
        </p:nvSpPr>
        <p:spPr>
          <a:xfrm>
            <a:off x="8147050" y="2524125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07485" y="3213735"/>
            <a:ext cx="11652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K/2值</a:t>
            </a:r>
            <a:endParaRPr lang="en-US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40145" y="5444490"/>
            <a:ext cx="8382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K值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342390" y="188595"/>
            <a:ext cx="6396990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zh-CN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二、种群的“J”形增长和“S”形增长</a:t>
            </a:r>
            <a:endParaRPr lang="zh-CN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704830" y="4365625"/>
            <a:ext cx="7994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K值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文本框 99"/>
          <p:cNvSpPr txBox="1"/>
          <p:nvPr/>
        </p:nvSpPr>
        <p:spPr>
          <a:xfrm>
            <a:off x="81280" y="1842770"/>
            <a:ext cx="1224026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266700">
              <a:lnSpc>
                <a:spcPct val="150000"/>
              </a:lnSpc>
            </a:pPr>
            <a:r>
              <a:rPr lang="zh-CN" altLang="zh-CN" sz="24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根据东亚飞蝗种群数量的波动曲线,回答问题:东亚飞蝗种群数量波动的原因可能有哪些?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194" name="文本框 1"/>
          <p:cNvSpPr txBox="1"/>
          <p:nvPr/>
        </p:nvSpPr>
        <p:spPr>
          <a:xfrm>
            <a:off x="2671445" y="3569970"/>
            <a:ext cx="62369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气候、食物、天敌、传染病、人为因素等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1342390" y="188595"/>
            <a:ext cx="3599815" cy="517525"/>
          </a:xfrm>
          <a:prstGeom prst="rect">
            <a:avLst/>
          </a:prstGeom>
          <a:solidFill>
            <a:srgbClr val="016E4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indent="0" latinLnBrk="0">
              <a:lnSpc>
                <a:spcPct val="100000"/>
              </a:lnSpc>
            </a:pPr>
            <a:r>
              <a:rPr lang="zh-CN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三、种群数量的</a:t>
            </a:r>
            <a:r>
              <a:rPr lang="zh-CN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波动</a:t>
            </a:r>
            <a:endParaRPr lang="zh-CN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tags/tag1.xml><?xml version="1.0" encoding="utf-8"?>
<p:tagLst xmlns:p="http://schemas.openxmlformats.org/presentationml/2006/main">
  <p:tag name="AS_UNIQUEID" val="16092"/>
</p:tagLst>
</file>

<file path=ppt/tags/tag10.xml><?xml version="1.0" encoding="utf-8"?>
<p:tagLst xmlns:p="http://schemas.openxmlformats.org/presentationml/2006/main">
  <p:tag name="AS_UNIQUEID" val="16136"/>
</p:tagLst>
</file>

<file path=ppt/tags/tag11.xml><?xml version="1.0" encoding="utf-8"?>
<p:tagLst xmlns:p="http://schemas.openxmlformats.org/presentationml/2006/main">
  <p:tag name="AS_UNIQUEID" val="16136"/>
</p:tagLst>
</file>

<file path=ppt/tags/tag12.xml><?xml version="1.0" encoding="utf-8"?>
<p:tagLst xmlns:p="http://schemas.openxmlformats.org/presentationml/2006/main">
  <p:tag name="AS_UNIQUEID" val="16136"/>
</p:tagLst>
</file>

<file path=ppt/tags/tag13.xml><?xml version="1.0" encoding="utf-8"?>
<p:tagLst xmlns:p="http://schemas.openxmlformats.org/presentationml/2006/main">
  <p:tag name="AS_UNIQUEID" val="16136"/>
</p:tagLst>
</file>

<file path=ppt/tags/tag14.xml><?xml version="1.0" encoding="utf-8"?>
<p:tagLst xmlns:p="http://schemas.openxmlformats.org/presentationml/2006/main">
  <p:tag name="AS_UNIQUEID" val="16136"/>
</p:tagLst>
</file>

<file path=ppt/tags/tag15.xml><?xml version="1.0" encoding="utf-8"?>
<p:tagLst xmlns:p="http://schemas.openxmlformats.org/presentationml/2006/main">
  <p:tag name="AS_UNIQUEID" val="16136"/>
</p:tagLst>
</file>

<file path=ppt/tags/tag16.xml><?xml version="1.0" encoding="utf-8"?>
<p:tagLst xmlns:p="http://schemas.openxmlformats.org/presentationml/2006/main">
  <p:tag name="commondata" val="eyJoZGlkIjoiZWJlMmFjYTg0MDIxMmQ1NjNiMGFhZDFmMmZjNmNkYmQifQ=="/>
</p:tagLst>
</file>

<file path=ppt/tags/tag2.xml><?xml version="1.0" encoding="utf-8"?>
<p:tagLst xmlns:p="http://schemas.openxmlformats.org/presentationml/2006/main">
  <p:tag name="AS_UNIQUEID" val="16093"/>
</p:tagLst>
</file>

<file path=ppt/tags/tag3.xml><?xml version="1.0" encoding="utf-8"?>
<p:tagLst xmlns:p="http://schemas.openxmlformats.org/presentationml/2006/main">
  <p:tag name="AS_UNIQUEID" val="16131"/>
</p:tagLst>
</file>

<file path=ppt/tags/tag4.xml><?xml version="1.0" encoding="utf-8"?>
<p:tagLst xmlns:p="http://schemas.openxmlformats.org/presentationml/2006/main">
  <p:tag name="AS_UNIQUEID" val="16132"/>
</p:tagLst>
</file>

<file path=ppt/tags/tag5.xml><?xml version="1.0" encoding="utf-8"?>
<p:tagLst xmlns:p="http://schemas.openxmlformats.org/presentationml/2006/main">
  <p:tag name="AS_UNIQUEID" val="16133"/>
</p:tagLst>
</file>

<file path=ppt/tags/tag6.xml><?xml version="1.0" encoding="utf-8"?>
<p:tagLst xmlns:p="http://schemas.openxmlformats.org/presentationml/2006/main">
  <p:tag name="AS_UNIQUEID" val="16134"/>
</p:tagLst>
</file>

<file path=ppt/tags/tag7.xml><?xml version="1.0" encoding="utf-8"?>
<p:tagLst xmlns:p="http://schemas.openxmlformats.org/presentationml/2006/main">
  <p:tag name="AS_UNIQUEID" val="16135"/>
</p:tagLst>
</file>

<file path=ppt/tags/tag8.xml><?xml version="1.0" encoding="utf-8"?>
<p:tagLst xmlns:p="http://schemas.openxmlformats.org/presentationml/2006/main">
  <p:tag name="AS_UNIQUEID" val="16092"/>
</p:tagLst>
</file>

<file path=ppt/tags/tag9.xml><?xml version="1.0" encoding="utf-8"?>
<p:tagLst xmlns:p="http://schemas.openxmlformats.org/presentationml/2006/main">
  <p:tag name="AS_UNIQUEID" val="16093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1249</Words>
  <Application>WPS 演示</Application>
  <PresentationFormat/>
  <Paragraphs>157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0" baseType="lpstr">
      <vt:lpstr>Arial</vt:lpstr>
      <vt:lpstr>宋体</vt:lpstr>
      <vt:lpstr>Wingdings</vt:lpstr>
      <vt:lpstr>微软雅黑</vt:lpstr>
      <vt:lpstr>楷体</vt:lpstr>
      <vt:lpstr>Times New Roman</vt:lpstr>
      <vt:lpstr>方正书宋_GBK</vt:lpstr>
      <vt:lpstr>Arial Unicode MS</vt:lpstr>
      <vt:lpstr>Calibri</vt:lpstr>
      <vt:lpstr>黑体</vt:lpstr>
      <vt:lpstr>NEU-BZ-S92</vt:lpstr>
      <vt:lpstr>ksdb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萌萌妈</cp:lastModifiedBy>
  <cp:revision>6</cp:revision>
  <dcterms:created xsi:type="dcterms:W3CDTF">2025-07-07T03:00:00Z</dcterms:created>
  <dcterms:modified xsi:type="dcterms:W3CDTF">2026-05-04T13:52:44Z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A9480A49673048AD975B95D30947388F_12</vt:lpwstr>
  </property>
</Properties>
</file>