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31759764" name="仙楼未上" initials="仙" lastIdx="0" clrIdx="0"/>
  <p:cmAuthor id="1" name="薛 华林" initials="薛" lastIdx="0" clrIdx="0"/>
  <p:cmAuthor id="2" name="Administrator" initials="A" lastIdx="0" clrIdx="0"/>
  <p:cmAuthor id="0" name="未知用户1" initials="未知用户1" lastIdx="0" clrIdx="2"/>
  <p:cmAuthor id="3" name="Lenovo" initials="L" lastIdx="0" clrIdx="2"/>
  <p:cmAuthor id="7" name="kingsoft" initials="k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6" name="雨林木风" initials="" lastIdx="0" clrIdx="0"/>
  <p:cmAuthor id="8" name="姜伟光" initials="姜" lastIdx="0" clrIdx="0"/>
  <p:cmAuthor id="5" name="宋洁然" initials="宋" lastIdx="0" clrIdx="1"/>
  <p:cmAuthor id="4" name="lenovo" initials="l" lastIdx="0" clrIdx="0"/>
  <p:cmAuthor id="14" name="珠珠的电脑" initials="珠" lastIdx="0" clrIdx="13"/>
  <p:cmAuthor id="15" name="admin" initials="a" lastIdx="0" clrIdx="14"/>
  <p:cmAuthor id="13" name="54410" initials="5" lastIdx="0" clrIdx="12"/>
  <p:cmAuthor id="17" name="86187" initials="8" lastIdx="0" clrIdx="16"/>
  <p:cmAuthor id="18" name="宁鹏鹏" initials="宁" lastIdx="0" clrIdx="17"/>
  <p:cmAuthor id="16" name="aurora" initials="a" lastIdx="0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824"/>
    <a:srgbClr val="004930"/>
    <a:srgbClr val="016543"/>
    <a:srgbClr val="016E49"/>
    <a:srgbClr val="028458"/>
    <a:srgbClr val="D5E8CF"/>
    <a:srgbClr val="C4DEBB"/>
    <a:srgbClr val="A6C5BF"/>
    <a:srgbClr val="7CB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45"/>
        <p:guide pos="3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52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7" name="Freeform 9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" name="Freeform 10"/>
            <p:cNvSpPr/>
            <p:nvPr userDrawn="1">
              <p:custDataLst>
                <p:tags r:id="rId3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320887" y="81280"/>
            <a:ext cx="15891933" cy="699487"/>
            <a:chOff x="381000" y="203200"/>
            <a:chExt cx="11918950" cy="699487"/>
          </a:xfrm>
        </p:grpSpPr>
        <p:grpSp>
          <p:nvGrpSpPr>
            <p:cNvPr id="7" name="组合 6"/>
            <p:cNvGrpSpPr/>
            <p:nvPr>
              <p:custDataLst>
                <p:tags r:id="rId3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4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5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矩形 9"/>
            <p:cNvSpPr/>
            <p:nvPr>
              <p:custDataLst>
                <p:tags r:id="rId6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13735473" y="6136005"/>
            <a:ext cx="2527300" cy="721360"/>
            <a:chOff x="16223" y="9663"/>
            <a:chExt cx="2985" cy="1136"/>
          </a:xfrm>
        </p:grpSpPr>
        <p:sp>
          <p:nvSpPr>
            <p:cNvPr id="12" name="Freeform 9"/>
            <p:cNvSpPr/>
            <p:nvPr userDrawn="1">
              <p:custDataLst>
                <p:tags r:id="rId7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3" name="Freeform 10"/>
            <p:cNvSpPr/>
            <p:nvPr userDrawn="1">
              <p:custDataLst>
                <p:tags r:id="rId8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矩形 7"/>
          <p:cNvSpPr/>
          <p:nvPr/>
        </p:nvSpPr>
        <p:spPr>
          <a:xfrm>
            <a:off x="-9525" y="0"/>
            <a:ext cx="12201525" cy="6884670"/>
          </a:xfrm>
          <a:prstGeom prst="rect">
            <a:avLst/>
          </a:prstGeom>
          <a:solidFill>
            <a:srgbClr val="D5E8CF">
              <a:alpha val="65000"/>
            </a:srgbClr>
          </a:solidFill>
          <a:ln w="6350">
            <a:noFill/>
          </a:ln>
        </p:spPr>
        <p:txBody>
          <a:bodyPr vert="horz" wrap="square" anchor="ctr" anchorCtr="0"/>
          <a:p>
            <a:pPr algn="ctr"/>
            <a:endParaRPr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12238883" y="-29763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24" name="任意多边形: 形状 23"/>
          <p:cNvSpPr/>
          <p:nvPr/>
        </p:nvSpPr>
        <p:spPr>
          <a:xfrm>
            <a:off x="12238883" y="311220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14" name="任意多边形: 形状 13"/>
          <p:cNvSpPr/>
          <p:nvPr/>
        </p:nvSpPr>
        <p:spPr>
          <a:xfrm>
            <a:off x="11278776" y="6814556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800" kern="1200"/>
          </a:p>
        </p:txBody>
      </p:sp>
      <p:sp>
        <p:nvSpPr>
          <p:cNvPr id="2050" name="TextBox 3"/>
          <p:cNvSpPr txBox="1"/>
          <p:nvPr/>
        </p:nvSpPr>
        <p:spPr>
          <a:xfrm>
            <a:off x="-24765" y="116840"/>
            <a:ext cx="121716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00000"/>
              </a:lnSpc>
            </a:pP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人教版（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）选择性必修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课程资源库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—— 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课前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预习</a:t>
            </a:r>
            <a:endParaRPr lang="zh-CN" altLang="en-US" sz="3200" b="1" dirty="0">
              <a:solidFill>
                <a:srgbClr val="224824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2133600"/>
            <a:ext cx="6710680" cy="1753235"/>
          </a:xfrm>
          <a:prstGeom prst="rect">
            <a:avLst/>
          </a:prstGeom>
          <a:noFill/>
          <a:ln w="22225">
            <a:solidFill>
              <a:srgbClr val="028458"/>
            </a:solidFill>
          </a:ln>
        </p:spPr>
        <p:txBody>
          <a:bodyPr wrap="square" rtlCol="0">
            <a:spAutoFit/>
          </a:bodyPr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altLang="zh-CN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  种群及其动态</a:t>
            </a:r>
            <a:endParaRPr kumimoji="0" lang="en-US" altLang="zh-CN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altLang="zh-CN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  种群的数量</a:t>
            </a: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特征</a:t>
            </a:r>
            <a:endParaRPr kumimoji="0" lang="zh-CN" altLang="en-US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QQ图片20260503094750"/>
          <p:cNvPicPr>
            <a:picLocks noChangeAspect="1"/>
          </p:cNvPicPr>
          <p:nvPr/>
        </p:nvPicPr>
        <p:blipFill>
          <a:blip r:embed="rId1"/>
          <a:srcRect r="7174"/>
          <a:stretch>
            <a:fillRect/>
          </a:stretch>
        </p:blipFill>
        <p:spPr>
          <a:xfrm>
            <a:off x="7104380" y="1578610"/>
            <a:ext cx="4645660" cy="4000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1271905" y="1126490"/>
            <a:ext cx="935482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三、迁入率和迁出率1.概念单位时间内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(或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)的个体占该种群个体总数的比值。 2.分析迁入率和迁出率与种群密度的关系(不考虑其他因素的影响)迁入率&gt;迁出率,种群密度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迁入率&lt;迁出率,种群密度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迁入率=迁出率,种群密度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3.意义:迁入率和迁出率是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种群大小和种群密度的直接因素。</a:t>
            </a:r>
            <a:r>
              <a:rPr lang="en-US" sz="2000" noProof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 </a:t>
            </a:r>
            <a:endParaRPr lang="zh-CN" altLang="en-US" sz="2000" noProof="1"/>
          </a:p>
        </p:txBody>
      </p:sp>
      <p:sp>
        <p:nvSpPr>
          <p:cNvPr id="2" name="文本框 1"/>
          <p:cNvSpPr txBox="1"/>
          <p:nvPr/>
        </p:nvSpPr>
        <p:spPr>
          <a:xfrm>
            <a:off x="2999740" y="2348865"/>
            <a:ext cx="8270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迁入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24020" y="2348865"/>
            <a:ext cx="8270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迁出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81575" y="3429000"/>
            <a:ext cx="828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增加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944745" y="4004945"/>
            <a:ext cx="828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减少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44745" y="4508818"/>
            <a:ext cx="828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不变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44745" y="5013325"/>
            <a:ext cx="8270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决定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7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三、迁入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率和迁出率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1619250" y="721043"/>
            <a:ext cx="9369425" cy="18764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1.年龄结构</a:t>
            </a:r>
            <a:endParaRPr lang="zh-CN" sz="2400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(1)概念:种群的年龄结构是指一个种群中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的个体数目的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sz="2000" noProof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 </a:t>
            </a:r>
            <a:endParaRPr lang="zh-CN" sz="2000" noProof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方正书宋_GBK" charset="0"/>
            </a:endParaRPr>
          </a:p>
          <a:p>
            <a:endParaRPr lang="zh-CN" altLang="en-US" sz="2000" noProof="1"/>
          </a:p>
        </p:txBody>
      </p:sp>
      <p:pic>
        <p:nvPicPr>
          <p:cNvPr id="12290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3071495" y="2604770"/>
            <a:ext cx="4181475" cy="9556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982153" y="3853498"/>
          <a:ext cx="7410450" cy="2179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2300"/>
                <a:gridCol w="1366520"/>
                <a:gridCol w="2251075"/>
                <a:gridCol w="3170555"/>
              </a:tblGrid>
              <a:tr h="601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种群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所属类型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出生率/死亡率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种群数量变化趋势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A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7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B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72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C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7380" y="5588000"/>
            <a:ext cx="9859645" cy="1137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en-US" sz="2000" noProof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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(3)意义:通过分析种群的年龄结构可以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该种群的数量变化趋势。</a:t>
            </a:r>
            <a:r>
              <a:rPr lang="en-US" sz="2000" noProof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 </a:t>
            </a:r>
            <a:endParaRPr lang="zh-CN" altLang="en-US" sz="2000" noProof="1"/>
          </a:p>
        </p:txBody>
      </p:sp>
      <p:sp>
        <p:nvSpPr>
          <p:cNvPr id="12319" name="文本框 4"/>
          <p:cNvSpPr txBox="1"/>
          <p:nvPr/>
        </p:nvSpPr>
        <p:spPr>
          <a:xfrm>
            <a:off x="1631950" y="2852738"/>
            <a:ext cx="11741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(2)类型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58965" y="1769745"/>
            <a:ext cx="16490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各年龄期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056495" y="1772920"/>
            <a:ext cx="8489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比例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84475" y="4432935"/>
            <a:ext cx="13525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增长型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27893" y="4448810"/>
            <a:ext cx="13509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&gt;1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30340" y="4488815"/>
            <a:ext cx="21304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种群数量增加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83840" y="4960938"/>
            <a:ext cx="13525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稳定型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656138" y="4968875"/>
            <a:ext cx="13509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=1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41770" y="4974590"/>
            <a:ext cx="28473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种群数量保持稳定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67965" y="5493068"/>
            <a:ext cx="13525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衰退型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55503" y="5517515"/>
            <a:ext cx="135096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&lt;1</a:t>
            </a:r>
            <a:endParaRPr lang="en-US" altLang="zh-CN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529070" y="5517515"/>
            <a:ext cx="21304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种群数量减少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06465" y="6237605"/>
            <a:ext cx="9467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预测</a:t>
            </a:r>
            <a:endParaRPr lang="zh-CN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17" name="Freeform 9"/>
            <p:cNvSpPr/>
            <p:nvPr userDrawn="1">
              <p:custDataLst>
                <p:tags r:id="rId3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8" name="Freeform 10"/>
            <p:cNvSpPr/>
            <p:nvPr userDrawn="1">
              <p:custDataLst>
                <p:tags r:id="rId4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四、年龄结构和性别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比例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2" grpId="0"/>
      <p:bldP spid="5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44475" y="706120"/>
            <a:ext cx="11964035" cy="6185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2.性别比例(1)概念:种群中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的比例。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(2)类型①雌雄数目相当型,如人类;②雌多雄少型,如人工控制的种群(猪、鸡)等;③雌少雄多型,如家白蚁等营社会性生活的动物。(3)应用:控制虫害。利用人工合成的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诱杀某种害虫的雄性个体,改变了害虫种群正常的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,就会使很多雌性个体不能完成交配,从而使该害虫的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明显降低,达到控制害虫数量的目的。 (4)意义:性别比例对种群密度有一定的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96490" y="1328738"/>
            <a:ext cx="2481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雌雄个体数目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99678" y="4653280"/>
            <a:ext cx="16319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性引诱剂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62895" y="4652645"/>
            <a:ext cx="16303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性别比例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76135" y="5157470"/>
            <a:ext cx="16303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种群密度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09590" y="6237605"/>
            <a:ext cx="9734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影响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7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四、年龄结构和性别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比例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文本框 99"/>
          <p:cNvSpPr txBox="1"/>
          <p:nvPr/>
        </p:nvSpPr>
        <p:spPr>
          <a:xfrm>
            <a:off x="1342390" y="1700530"/>
            <a:ext cx="956500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20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1.列举种群的数量特征,说明出生率和死亡率、迁入率和迁出率、年龄结构和性别比例与种群密度的关系。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2.说出调查种群密度的主要方法,运用样方法调查草地中某种双子叶植物的种群密度。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6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20300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学习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目标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文本框 2"/>
          <p:cNvSpPr txBox="1"/>
          <p:nvPr/>
        </p:nvSpPr>
        <p:spPr>
          <a:xfrm>
            <a:off x="1489393" y="1266508"/>
            <a:ext cx="167703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1.种群密度</a:t>
            </a: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07465" y="2131695"/>
            <a:ext cx="988377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概念:种群在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中的个体数就是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9810" y="2901633"/>
            <a:ext cx="59944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66700"/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意义:是种群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的数量特征。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51275" y="2061845"/>
            <a:ext cx="15093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单位面积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70245" y="2061845"/>
            <a:ext cx="1530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单位体积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406890" y="2061845"/>
            <a:ext cx="16262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种群密度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937635" y="2854008"/>
            <a:ext cx="12795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最基本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2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文本框 99"/>
          <p:cNvSpPr txBox="1"/>
          <p:nvPr/>
        </p:nvSpPr>
        <p:spPr>
          <a:xfrm>
            <a:off x="2766695" y="3562985"/>
            <a:ext cx="5080000" cy="17145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lnSpc>
                <a:spcPct val="110000"/>
              </a:lnSpc>
            </a:pP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22" name="文本框 1"/>
          <p:cNvSpPr txBox="1"/>
          <p:nvPr/>
        </p:nvSpPr>
        <p:spPr>
          <a:xfrm>
            <a:off x="1275080" y="1082040"/>
            <a:ext cx="34582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2.种群密度的调查方法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561783" y="1986598"/>
            <a:ext cx="7004685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10000"/>
              </a:lnSpc>
            </a:pP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(1)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分布范围较小、个体较大的种群。 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561783" y="2635885"/>
            <a:ext cx="5197475" cy="4972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10000"/>
              </a:lnSpc>
            </a:pP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(2)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有趋光性的昆虫。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561783" y="3355023"/>
            <a:ext cx="791908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(3)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en-US" alt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调查草地中某种双子叶植物的种群密度。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26" name="文本框 6"/>
          <p:cNvSpPr txBox="1"/>
          <p:nvPr>
            <p:custDataLst>
              <p:tags r:id="rId4"/>
            </p:custDataLst>
          </p:nvPr>
        </p:nvSpPr>
        <p:spPr>
          <a:xfrm>
            <a:off x="1561783" y="4075748"/>
            <a:ext cx="7064375" cy="49720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>
              <a:lnSpc>
                <a:spcPct val="110000"/>
              </a:lnSpc>
            </a:pP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</a:t>
            </a:r>
            <a:r>
              <a:rPr lang="zh-CN" altLang="zh-CN" sz="24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：活动能力强，活动范围广的动物。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2035175" y="1979295"/>
            <a:ext cx="1772285" cy="4972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逐个计数法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1993900" y="2562860"/>
            <a:ext cx="2136775" cy="4972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黑光灯诱捕法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2177733" y="3291523"/>
            <a:ext cx="1530350" cy="4972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样方法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2063750" y="4077335"/>
            <a:ext cx="1811655" cy="4972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标记重捕法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6" name="Freeform 9"/>
            <p:cNvSpPr/>
            <p:nvPr userDrawn="1">
              <p:custDataLst>
                <p:tags r:id="rId9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" name="Freeform 10"/>
            <p:cNvSpPr/>
            <p:nvPr userDrawn="1">
              <p:custDataLst>
                <p:tags r:id="rId10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文本框 99"/>
          <p:cNvSpPr txBox="1"/>
          <p:nvPr/>
        </p:nvSpPr>
        <p:spPr>
          <a:xfrm>
            <a:off x="3053715" y="3425825"/>
            <a:ext cx="595630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46" name="文本框 1"/>
          <p:cNvSpPr txBox="1"/>
          <p:nvPr/>
        </p:nvSpPr>
        <p:spPr>
          <a:xfrm>
            <a:off x="1633220" y="1266825"/>
            <a:ext cx="21793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）样方法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47" name="文本框 2"/>
          <p:cNvSpPr txBox="1"/>
          <p:nvPr/>
        </p:nvSpPr>
        <p:spPr>
          <a:xfrm>
            <a:off x="2066290" y="1842770"/>
            <a:ext cx="74606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①适用范围:植物以及一些活动能力弱的动物。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48" name="文本框 3"/>
          <p:cNvSpPr txBox="1"/>
          <p:nvPr/>
        </p:nvSpPr>
        <p:spPr>
          <a:xfrm>
            <a:off x="2066290" y="2449195"/>
            <a:ext cx="37877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②确定调查对象和样方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66290" y="3057525"/>
            <a:ext cx="8830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a.确定调查对象:易于辨别个体数目的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植物。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66290" y="3663950"/>
            <a:ext cx="89477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b.确定样方:样方的大小一般以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的正方形为宜。如果该种群个体数较少,样方面积可适当扩大。乔木的样方面积一般为100 m</a:t>
            </a:r>
            <a:r>
              <a:rPr lang="en-US" sz="2400" baseline="30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,灌木的样方面积一般为9 m</a:t>
            </a:r>
            <a:r>
              <a:rPr lang="en-US" sz="2400" baseline="30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,草本的样方面积一般为1 m</a:t>
            </a:r>
            <a:r>
              <a:rPr lang="en-US" sz="2400" baseline="30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5655" y="5610860"/>
            <a:ext cx="10061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注意:取样的关键是要做到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取样,不能掺入主观因素。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20280" y="3006725"/>
            <a:ext cx="11353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双子叶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39510" y="3642995"/>
            <a:ext cx="11353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1m</a:t>
            </a:r>
            <a:r>
              <a:rPr lang="en-US" altLang="zh-CN" sz="2400" b="1" baseline="30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2400" b="1" baseline="30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64200" y="5590540"/>
            <a:ext cx="15132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随机取样</a:t>
            </a:r>
            <a:endParaRPr lang="zh-CN" altLang="en-US" sz="2400" b="1" baseline="300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3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99"/>
          <p:cNvSpPr txBox="1"/>
          <p:nvPr/>
        </p:nvSpPr>
        <p:spPr>
          <a:xfrm>
            <a:off x="3361055" y="3354388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0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2856230" y="3203575"/>
            <a:ext cx="1358900" cy="106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5880418" y="3203575"/>
            <a:ext cx="2114550" cy="1004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文本框 101"/>
          <p:cNvSpPr txBox="1"/>
          <p:nvPr/>
        </p:nvSpPr>
        <p:spPr>
          <a:xfrm>
            <a:off x="3268980" y="4376738"/>
            <a:ext cx="5080000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/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73" name="文本框 2"/>
          <p:cNvSpPr txBox="1"/>
          <p:nvPr/>
        </p:nvSpPr>
        <p:spPr>
          <a:xfrm>
            <a:off x="1848485" y="1338580"/>
            <a:ext cx="23666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）样方法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174" name="文本框 3"/>
          <p:cNvSpPr txBox="1"/>
          <p:nvPr/>
        </p:nvSpPr>
        <p:spPr>
          <a:xfrm>
            <a:off x="2208530" y="1841500"/>
            <a:ext cx="32308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②确定调查对象和样方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7175" name="文本框 4"/>
          <p:cNvSpPr txBox="1"/>
          <p:nvPr/>
        </p:nvSpPr>
        <p:spPr>
          <a:xfrm>
            <a:off x="2568893" y="2417763"/>
            <a:ext cx="2773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常见的取样方法有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24430" y="4722813"/>
            <a:ext cx="219202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400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 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取样法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51855" y="465137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取样法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74950" y="4721860"/>
            <a:ext cx="8016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五点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98223" y="4650105"/>
            <a:ext cx="8016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等距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2" name="Freeform 9"/>
            <p:cNvSpPr/>
            <p:nvPr userDrawn="1">
              <p:custDataLst>
                <p:tags r:id="rId3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" name="Freeform 10"/>
            <p:cNvSpPr/>
            <p:nvPr userDrawn="1">
              <p:custDataLst>
                <p:tags r:id="rId4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文本框 101"/>
          <p:cNvSpPr txBox="1"/>
          <p:nvPr/>
        </p:nvSpPr>
        <p:spPr>
          <a:xfrm>
            <a:off x="1995170" y="1841500"/>
            <a:ext cx="73329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③计数:计数每个样方内所调查植物的数量,做好记录。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194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3197225" y="2457133"/>
            <a:ext cx="4041775" cy="1641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文本框 102"/>
          <p:cNvSpPr txBox="1"/>
          <p:nvPr/>
        </p:nvSpPr>
        <p:spPr>
          <a:xfrm>
            <a:off x="426720" y="3754120"/>
            <a:ext cx="1080833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endParaRPr lang="en-US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计数原则:计数</a:t>
            </a:r>
            <a:r>
              <a:rPr lang="zh-CN" altLang="zh-CN" sz="24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           </a:t>
            </a:r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(计上不计下,计左不计右)。 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96" name="文本框 2"/>
          <p:cNvSpPr txBox="1"/>
          <p:nvPr/>
        </p:nvSpPr>
        <p:spPr>
          <a:xfrm>
            <a:off x="1776730" y="1266825"/>
            <a:ext cx="22917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）样方法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19752" y="5370195"/>
            <a:ext cx="6058535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④计算种群密度:取各样方的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值。</a:t>
            </a:r>
            <a:endParaRPr lang="zh-CN" sz="2400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种群密度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=(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+…+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i="1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)/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38425" y="4437380"/>
            <a:ext cx="477393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b="1" noProof="1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样方线内和相邻两条边线上的个体</a:t>
            </a:r>
            <a:endParaRPr lang="zh-CN" altLang="en-US" sz="2400" b="1" noProof="1">
              <a:solidFill>
                <a:srgbClr val="C0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方正书宋_GBK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24245" y="530161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平均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2" name="Freeform 9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" name="Freeform 10"/>
            <p:cNvSpPr/>
            <p:nvPr userDrawn="1">
              <p:custDataLst>
                <p:tags r:id="rId3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2066290" y="3930968"/>
            <a:ext cx="806767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endParaRPr lang="zh-CN" sz="2400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③例:在对某种鼠的调查中,调查范围为1公顷,第一次捕获并标记39只鼠,第二次捕获34只鼠,其中有标记鼠15只。请运用数学方法估算这个种群的种群密度: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只/公顷。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18" name="文本框 1"/>
          <p:cNvSpPr txBox="1"/>
          <p:nvPr/>
        </p:nvSpPr>
        <p:spPr>
          <a:xfrm>
            <a:off x="1847215" y="1410018"/>
            <a:ext cx="2164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(4)标记重捕法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066290" y="2057718"/>
            <a:ext cx="696214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①适用范围:活动能力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、活动范围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的动物。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20" name="文本框 3"/>
          <p:cNvSpPr txBox="1"/>
          <p:nvPr/>
        </p:nvSpPr>
        <p:spPr>
          <a:xfrm>
            <a:off x="2423478" y="2707005"/>
            <a:ext cx="6704012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(没有太多个体出生与死亡,同时也没有太多个体迁入与迁出)</a:t>
            </a:r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zh-CN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66290" y="3426143"/>
            <a:ext cx="7062788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②计算方法:设某种群的总数为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,第一次捕获标记的个体数为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,第二次重捕的个体数为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,其中已标记的为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m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,则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N∶M=n∶m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,可得</a:t>
            </a:r>
            <a:r>
              <a:rPr lang="en-US" sz="2400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sz="2400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14913" y="1986280"/>
            <a:ext cx="4619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强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74230" y="1986280"/>
            <a:ext cx="4619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27445" y="4145915"/>
            <a:ext cx="110363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M×n/m</a:t>
            </a:r>
            <a:endParaRPr lang="en-US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48208" y="5738178"/>
            <a:ext cx="77597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400" b="1" noProof="1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方正书宋_GBK" charset="0"/>
                <a:sym typeface="+mn-ea"/>
              </a:rPr>
              <a:t>88.4</a:t>
            </a:r>
            <a:endParaRPr lang="zh-CN" altLang="en-US" sz="2400" b="1" noProof="1">
              <a:solidFill>
                <a:srgbClr val="C0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方正书宋_GBK" charset="0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2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一、种群密度及其调查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1054735" y="693420"/>
            <a:ext cx="10082530" cy="4984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2000" noProof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方正书宋_GBK" charset="0"/>
              </a:rPr>
              <a:t>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1.概念出生率:指单位时间内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的个体数目占该种群个体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的比值。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死亡率:指单位时间内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的个体数目占该种群个体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的比值。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2.分析出生率和死亡率与种群密度的关系(不考虑其他因素的影响)出生率&gt;死亡率,种群密度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出生率&lt;死亡率,种群密度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出生率=死亡率,种群密度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3.意义:出生率和死亡率是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种群密度的直接因素。</a:t>
            </a:r>
            <a:endParaRPr lang="zh-CN" altLang="en-US" sz="2400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07485" y="1772603"/>
            <a:ext cx="1339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新产生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15998" y="1772603"/>
            <a:ext cx="1339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总数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30358" y="2348865"/>
            <a:ext cx="1339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死亡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615998" y="2348865"/>
            <a:ext cx="13398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总数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34853" y="3501390"/>
            <a:ext cx="9128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83748" y="4004945"/>
            <a:ext cx="8143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降低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583113" y="4581208"/>
            <a:ext cx="10302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不变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584065" y="5085080"/>
            <a:ext cx="8636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决定</a:t>
            </a:r>
            <a:endParaRPr lang="zh-CN" altLang="en-US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11" name="Freeform 9"/>
            <p:cNvSpPr/>
            <p:nvPr userDrawn="1">
              <p:custDataLst>
                <p:tags r:id="rId1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" name="Freeform 10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1342390" y="188595"/>
            <a:ext cx="512889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二、出生率和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死亡率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AS_UNIQUEID" val="16092"/>
</p:tagLst>
</file>

<file path=ppt/tags/tag10.xml><?xml version="1.0" encoding="utf-8"?>
<p:tagLst xmlns:p="http://schemas.openxmlformats.org/presentationml/2006/main">
  <p:tag name="AS_UNIQUEID" val="16092"/>
</p:tagLst>
</file>

<file path=ppt/tags/tag11.xml><?xml version="1.0" encoding="utf-8"?>
<p:tagLst xmlns:p="http://schemas.openxmlformats.org/presentationml/2006/main">
  <p:tag name="AS_UNIQUEID" val="16093"/>
</p:tagLst>
</file>

<file path=ppt/tags/tag12.xml><?xml version="1.0" encoding="utf-8"?>
<p:tagLst xmlns:p="http://schemas.openxmlformats.org/presentationml/2006/main">
  <p:tag name="AS_UNIQUEID" val="16136"/>
</p:tagLst>
</file>

<file path=ppt/tags/tag13.xml><?xml version="1.0" encoding="utf-8"?>
<p:tagLst xmlns:p="http://schemas.openxmlformats.org/presentationml/2006/main">
  <p:tag name="AS_UNIQUEID" val="16092"/>
</p:tagLst>
</file>

<file path=ppt/tags/tag14.xml><?xml version="1.0" encoding="utf-8"?>
<p:tagLst xmlns:p="http://schemas.openxmlformats.org/presentationml/2006/main">
  <p:tag name="AS_UNIQUEID" val="16093"/>
</p:tagLst>
</file>

<file path=ppt/tags/tag15.xml><?xml version="1.0" encoding="utf-8"?>
<p:tagLst xmlns:p="http://schemas.openxmlformats.org/presentationml/2006/main">
  <p:tag name="AS_UNIQUEID" val="16136"/>
</p:tagLst>
</file>

<file path=ppt/tags/tag16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17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18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19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2.xml><?xml version="1.0" encoding="utf-8"?>
<p:tagLst xmlns:p="http://schemas.openxmlformats.org/presentationml/2006/main">
  <p:tag name="AS_UNIQUEID" val="16093"/>
</p:tagLst>
</file>

<file path=ppt/tags/tag20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21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22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23.xml><?xml version="1.0" encoding="utf-8"?>
<p:tagLst xmlns:p="http://schemas.openxmlformats.org/presentationml/2006/main">
  <p:tag name="KSO_WM_DIAGRAM_VIRTUALLY_FRAME" val="{&quot;height&quot;:202.15,&quot;left&quot;:185.12503937007872,&quot;top&quot;:110.62503937007872,&quot;width&quot;:519.95}"/>
</p:tagLst>
</file>

<file path=ppt/tags/tag24.xml><?xml version="1.0" encoding="utf-8"?>
<p:tagLst xmlns:p="http://schemas.openxmlformats.org/presentationml/2006/main">
  <p:tag name="AS_UNIQUEID" val="16092"/>
</p:tagLst>
</file>

<file path=ppt/tags/tag25.xml><?xml version="1.0" encoding="utf-8"?>
<p:tagLst xmlns:p="http://schemas.openxmlformats.org/presentationml/2006/main">
  <p:tag name="AS_UNIQUEID" val="16093"/>
</p:tagLst>
</file>

<file path=ppt/tags/tag26.xml><?xml version="1.0" encoding="utf-8"?>
<p:tagLst xmlns:p="http://schemas.openxmlformats.org/presentationml/2006/main">
  <p:tag name="AS_UNIQUEID" val="16136"/>
</p:tagLst>
</file>

<file path=ppt/tags/tag27.xml><?xml version="1.0" encoding="utf-8"?>
<p:tagLst xmlns:p="http://schemas.openxmlformats.org/presentationml/2006/main">
  <p:tag name="AS_UNIQUEID" val="16092"/>
</p:tagLst>
</file>

<file path=ppt/tags/tag28.xml><?xml version="1.0" encoding="utf-8"?>
<p:tagLst xmlns:p="http://schemas.openxmlformats.org/presentationml/2006/main">
  <p:tag name="AS_UNIQUEID" val="16093"/>
</p:tagLst>
</file>

<file path=ppt/tags/tag29.xml><?xml version="1.0" encoding="utf-8"?>
<p:tagLst xmlns:p="http://schemas.openxmlformats.org/presentationml/2006/main">
  <p:tag name="AS_UNIQUEID" val="16136"/>
</p:tagLst>
</file>

<file path=ppt/tags/tag3.xml><?xml version="1.0" encoding="utf-8"?>
<p:tagLst xmlns:p="http://schemas.openxmlformats.org/presentationml/2006/main">
  <p:tag name="AS_UNIQUEID" val="16131"/>
</p:tagLst>
</file>

<file path=ppt/tags/tag30.xml><?xml version="1.0" encoding="utf-8"?>
<p:tagLst xmlns:p="http://schemas.openxmlformats.org/presentationml/2006/main">
  <p:tag name="AS_UNIQUEID" val="16092"/>
</p:tagLst>
</file>

<file path=ppt/tags/tag31.xml><?xml version="1.0" encoding="utf-8"?>
<p:tagLst xmlns:p="http://schemas.openxmlformats.org/presentationml/2006/main">
  <p:tag name="AS_UNIQUEID" val="16093"/>
</p:tagLst>
</file>

<file path=ppt/tags/tag32.xml><?xml version="1.0" encoding="utf-8"?>
<p:tagLst xmlns:p="http://schemas.openxmlformats.org/presentationml/2006/main">
  <p:tag name="AS_UNIQUEID" val="16136"/>
</p:tagLst>
</file>

<file path=ppt/tags/tag33.xml><?xml version="1.0" encoding="utf-8"?>
<p:tagLst xmlns:p="http://schemas.openxmlformats.org/presentationml/2006/main">
  <p:tag name="AS_UNIQUEID" val="16092"/>
</p:tagLst>
</file>

<file path=ppt/tags/tag34.xml><?xml version="1.0" encoding="utf-8"?>
<p:tagLst xmlns:p="http://schemas.openxmlformats.org/presentationml/2006/main">
  <p:tag name="AS_UNIQUEID" val="16093"/>
</p:tagLst>
</file>

<file path=ppt/tags/tag35.xml><?xml version="1.0" encoding="utf-8"?>
<p:tagLst xmlns:p="http://schemas.openxmlformats.org/presentationml/2006/main">
  <p:tag name="AS_UNIQUEID" val="16136"/>
</p:tagLst>
</file>

<file path=ppt/tags/tag36.xml><?xml version="1.0" encoding="utf-8"?>
<p:tagLst xmlns:p="http://schemas.openxmlformats.org/presentationml/2006/main">
  <p:tag name="AS_UNIQUEID" val="16092"/>
</p:tagLst>
</file>

<file path=ppt/tags/tag37.xml><?xml version="1.0" encoding="utf-8"?>
<p:tagLst xmlns:p="http://schemas.openxmlformats.org/presentationml/2006/main">
  <p:tag name="AS_UNIQUEID" val="16093"/>
</p:tagLst>
</file>

<file path=ppt/tags/tag38.xml><?xml version="1.0" encoding="utf-8"?>
<p:tagLst xmlns:p="http://schemas.openxmlformats.org/presentationml/2006/main">
  <p:tag name="AS_UNIQUEID" val="16136"/>
</p:tagLst>
</file>

<file path=ppt/tags/tag39.xml><?xml version="1.0" encoding="utf-8"?>
<p:tagLst xmlns:p="http://schemas.openxmlformats.org/presentationml/2006/main">
  <p:tag name="AS_UNIQUEID" val="16092"/>
</p:tagLst>
</file>

<file path=ppt/tags/tag4.xml><?xml version="1.0" encoding="utf-8"?>
<p:tagLst xmlns:p="http://schemas.openxmlformats.org/presentationml/2006/main">
  <p:tag name="AS_UNIQUEID" val="16132"/>
</p:tagLst>
</file>

<file path=ppt/tags/tag40.xml><?xml version="1.0" encoding="utf-8"?>
<p:tagLst xmlns:p="http://schemas.openxmlformats.org/presentationml/2006/main">
  <p:tag name="AS_UNIQUEID" val="16093"/>
</p:tagLst>
</file>

<file path=ppt/tags/tag41.xml><?xml version="1.0" encoding="utf-8"?>
<p:tagLst xmlns:p="http://schemas.openxmlformats.org/presentationml/2006/main">
  <p:tag name="AS_UNIQUEID" val="16136"/>
</p:tagLst>
</file>

<file path=ppt/tags/tag42.xml><?xml version="1.0" encoding="utf-8"?>
<p:tagLst xmlns:p="http://schemas.openxmlformats.org/presentationml/2006/main">
  <p:tag name="AS_UNIQUEID" val="16092"/>
</p:tagLst>
</file>

<file path=ppt/tags/tag43.xml><?xml version="1.0" encoding="utf-8"?>
<p:tagLst xmlns:p="http://schemas.openxmlformats.org/presentationml/2006/main">
  <p:tag name="AS_UNIQUEID" val="16093"/>
</p:tagLst>
</file>

<file path=ppt/tags/tag44.xml><?xml version="1.0" encoding="utf-8"?>
<p:tagLst xmlns:p="http://schemas.openxmlformats.org/presentationml/2006/main">
  <p:tag name="AS_UNIQUEID" val="16136"/>
</p:tagLst>
</file>

<file path=ppt/tags/tag45.xml><?xml version="1.0" encoding="utf-8"?>
<p:tagLst xmlns:p="http://schemas.openxmlformats.org/presentationml/2006/main">
  <p:tag name="KSO_WM_UNIT_TABLE_BEAUTIFY" val="smartTable{47045e77-3ce2-409a-a476-dfbd98c355fe}"/>
</p:tagLst>
</file>

<file path=ppt/tags/tag46.xml><?xml version="1.0" encoding="utf-8"?>
<p:tagLst xmlns:p="http://schemas.openxmlformats.org/presentationml/2006/main">
  <p:tag name="AS_UNIQUEID" val="16092"/>
</p:tagLst>
</file>

<file path=ppt/tags/tag47.xml><?xml version="1.0" encoding="utf-8"?>
<p:tagLst xmlns:p="http://schemas.openxmlformats.org/presentationml/2006/main">
  <p:tag name="AS_UNIQUEID" val="16093"/>
</p:tagLst>
</file>

<file path=ppt/tags/tag48.xml><?xml version="1.0" encoding="utf-8"?>
<p:tagLst xmlns:p="http://schemas.openxmlformats.org/presentationml/2006/main">
  <p:tag name="AS_UNIQUEID" val="16136"/>
</p:tagLst>
</file>

<file path=ppt/tags/tag49.xml><?xml version="1.0" encoding="utf-8"?>
<p:tagLst xmlns:p="http://schemas.openxmlformats.org/presentationml/2006/main">
  <p:tag name="AS_UNIQUEID" val="16092"/>
</p:tagLst>
</file>

<file path=ppt/tags/tag5.xml><?xml version="1.0" encoding="utf-8"?>
<p:tagLst xmlns:p="http://schemas.openxmlformats.org/presentationml/2006/main">
  <p:tag name="AS_UNIQUEID" val="16133"/>
</p:tagLst>
</file>

<file path=ppt/tags/tag50.xml><?xml version="1.0" encoding="utf-8"?>
<p:tagLst xmlns:p="http://schemas.openxmlformats.org/presentationml/2006/main">
  <p:tag name="AS_UNIQUEID" val="16093"/>
</p:tagLst>
</file>

<file path=ppt/tags/tag51.xml><?xml version="1.0" encoding="utf-8"?>
<p:tagLst xmlns:p="http://schemas.openxmlformats.org/presentationml/2006/main">
  <p:tag name="AS_UNIQUEID" val="16136"/>
</p:tagLst>
</file>

<file path=ppt/tags/tag52.xml><?xml version="1.0" encoding="utf-8"?>
<p:tagLst xmlns:p="http://schemas.openxmlformats.org/presentationml/2006/main">
  <p:tag name="commondata" val="eyJoZGlkIjoiZWJlMmFjYTg0MDIxMmQ1NjNiMGFhZDFmMmZjNmNkYmQifQ=="/>
</p:tagLst>
</file>

<file path=ppt/tags/tag6.xml><?xml version="1.0" encoding="utf-8"?>
<p:tagLst xmlns:p="http://schemas.openxmlformats.org/presentationml/2006/main">
  <p:tag name="AS_UNIQUEID" val="16134"/>
</p:tagLst>
</file>

<file path=ppt/tags/tag7.xml><?xml version="1.0" encoding="utf-8"?>
<p:tagLst xmlns:p="http://schemas.openxmlformats.org/presentationml/2006/main">
  <p:tag name="AS_UNIQUEID" val="16135"/>
</p:tagLst>
</file>

<file path=ppt/tags/tag8.xml><?xml version="1.0" encoding="utf-8"?>
<p:tagLst xmlns:p="http://schemas.openxmlformats.org/presentationml/2006/main">
  <p:tag name="AS_UNIQUEID" val="16092"/>
</p:tagLst>
</file>

<file path=ppt/tags/tag9.xml><?xml version="1.0" encoding="utf-8"?>
<p:tagLst xmlns:p="http://schemas.openxmlformats.org/presentationml/2006/main">
  <p:tag name="AS_UNIQUEID" val="16093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1946</Words>
  <Application>WPS 演示</Application>
  <PresentationFormat/>
  <Paragraphs>282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楷体</vt:lpstr>
      <vt:lpstr>微软雅黑</vt:lpstr>
      <vt:lpstr>Times New Roman</vt:lpstr>
      <vt:lpstr>Arial Unicode MS</vt:lpstr>
      <vt:lpstr>Calibri</vt:lpstr>
      <vt:lpstr>黑体</vt:lpstr>
      <vt:lpstr>方正书宋_GBK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萌萌妈</cp:lastModifiedBy>
  <cp:revision>5</cp:revision>
  <dcterms:created xsi:type="dcterms:W3CDTF">2025-07-07T03:00:00Z</dcterms:created>
  <dcterms:modified xsi:type="dcterms:W3CDTF">2026-05-03T03:23:56Z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6EF7DF61B7324DA693D1BF8593FB6AF4_12</vt:lpwstr>
  </property>
</Properties>
</file>